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sldIdLst>
    <p:sldId id="256" r:id="rId3"/>
    <p:sldId id="263" r:id="rId4"/>
    <p:sldId id="257" r:id="rId5"/>
    <p:sldId id="264" r:id="rId6"/>
    <p:sldId id="265" r:id="rId7"/>
    <p:sldId id="266" r:id="rId8"/>
    <p:sldId id="267" r:id="rId9"/>
    <p:sldId id="269" r:id="rId10"/>
    <p:sldId id="270" r:id="rId11"/>
    <p:sldId id="275" r:id="rId12"/>
    <p:sldId id="276" r:id="rId13"/>
    <p:sldId id="258" r:id="rId14"/>
    <p:sldId id="259" r:id="rId15"/>
    <p:sldId id="274" r:id="rId16"/>
    <p:sldId id="260" r:id="rId17"/>
    <p:sldId id="273" r:id="rId18"/>
    <p:sldId id="261" r:id="rId19"/>
    <p:sldId id="277" r:id="rId20"/>
    <p:sldId id="278" r:id="rId21"/>
    <p:sldId id="271" r:id="rId22"/>
    <p:sldId id="262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5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5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91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23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17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17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0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87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54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73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7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FA747A-690F-4C33-AF19-CF2716844C50}" type="datetimeFigureOut">
              <a:rPr lang="en-AU" smtClean="0"/>
              <a:t>26/04/2014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0C50C7-EA89-4E77-8495-26AEB23A9B18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g8MqjoFvy4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youtube.com/watch?v=R7m5Int1hA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-BrDlrytgm8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63602119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342" y="116632"/>
            <a:ext cx="3521183" cy="891962"/>
          </a:xfrm>
        </p:spPr>
        <p:txBody>
          <a:bodyPr/>
          <a:lstStyle/>
          <a:p>
            <a:r>
              <a:rPr lang="en-AU" dirty="0" smtClean="0"/>
              <a:t>CAMELS</a:t>
            </a:r>
            <a:endParaRPr lang="en-AU" dirty="0"/>
          </a:p>
        </p:txBody>
      </p:sp>
      <p:pic>
        <p:nvPicPr>
          <p:cNvPr id="1026" name="Picture 2" descr="http://www.lat33brew.com/wp-content/uploads/spicy-cam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03" y="1124744"/>
            <a:ext cx="6009063" cy="46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32342" y="5725015"/>
            <a:ext cx="3521183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Not this kind!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1988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en-AU" dirty="0" smtClean="0"/>
              <a:t>Movement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00808"/>
            <a:ext cx="2880320" cy="3816424"/>
          </a:xfrm>
        </p:spPr>
        <p:txBody>
          <a:bodyPr>
            <a:noAutofit/>
          </a:bodyPr>
          <a:lstStyle/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Static</a:t>
            </a:r>
            <a:endParaRPr lang="en-AU" sz="2000" dirty="0" smtClean="0">
              <a:latin typeface="Calibri" panose="020F0502020204030204" pitchFamily="34" charset="0"/>
            </a:endParaRPr>
          </a:p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Pan</a:t>
            </a:r>
          </a:p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Tilt</a:t>
            </a:r>
            <a:endParaRPr lang="en-AU" sz="2000" dirty="0" smtClean="0">
              <a:latin typeface="Calibri" panose="020F0502020204030204" pitchFamily="34" charset="0"/>
            </a:endParaRPr>
          </a:p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Dolly</a:t>
            </a:r>
          </a:p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Crane</a:t>
            </a:r>
            <a:r>
              <a:rPr lang="en-AU" sz="2000" dirty="0" smtClean="0">
                <a:latin typeface="Calibri" panose="020F0502020204030204" pitchFamily="34" charset="0"/>
              </a:rPr>
              <a:t> </a:t>
            </a:r>
          </a:p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Handheld</a:t>
            </a:r>
          </a:p>
          <a:p>
            <a:pPr fontAlgn="base"/>
            <a:r>
              <a:rPr lang="en-AU" sz="2000" b="1" dirty="0" err="1" smtClean="0">
                <a:latin typeface="Calibri" panose="020F0502020204030204" pitchFamily="34" charset="0"/>
              </a:rPr>
              <a:t>Steadicam</a:t>
            </a:r>
            <a:endParaRPr lang="en-AU" sz="2000" dirty="0" smtClean="0">
              <a:latin typeface="Calibri" panose="020F0502020204030204" pitchFamily="34" charset="0"/>
            </a:endParaRPr>
          </a:p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Zoom</a:t>
            </a:r>
            <a:endParaRPr lang="en-AU" sz="2000" dirty="0" smtClean="0">
              <a:latin typeface="Calibri" panose="020F0502020204030204" pitchFamily="34" charset="0"/>
            </a:endParaRPr>
          </a:p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Tracking shot</a:t>
            </a:r>
          </a:p>
          <a:p>
            <a:pPr fontAlgn="base"/>
            <a:r>
              <a:rPr lang="en-AU" sz="2000" b="1" dirty="0" smtClean="0">
                <a:latin typeface="Calibri" panose="020F0502020204030204" pitchFamily="34" charset="0"/>
              </a:rPr>
              <a:t>Point of view shot</a:t>
            </a:r>
            <a:endParaRPr lang="en-A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Touch of Evil (1958)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kind of camera movement can you spot?</a:t>
            </a:r>
          </a:p>
          <a:p>
            <a:r>
              <a:rPr lang="en-AU" dirty="0" smtClean="0"/>
              <a:t>Jot some things down while you watch!</a:t>
            </a:r>
          </a:p>
          <a:p>
            <a:endParaRPr lang="en-AU" dirty="0" smtClean="0"/>
          </a:p>
          <a:p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www.youtube.com/watch?v=Yg8MqjoFvy4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62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75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AU" dirty="0" smtClean="0"/>
              <a:t>cting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>
                <a:hlinkClick r:id="rId4"/>
              </a:rPr>
              <a:t>http://www.youtube.com/watch?v=R7m5Int1hAA</a:t>
            </a:r>
            <a:endParaRPr lang="en-AU" smtClean="0"/>
          </a:p>
          <a:p>
            <a:r>
              <a:rPr lang="en-AU" smtClean="0"/>
              <a:t>Things to think about with acting:</a:t>
            </a:r>
          </a:p>
          <a:p>
            <a:pPr lvl="1"/>
            <a:r>
              <a:rPr lang="en-AU" smtClean="0"/>
              <a:t>Movement</a:t>
            </a:r>
          </a:p>
          <a:p>
            <a:pPr lvl="1"/>
            <a:r>
              <a:rPr lang="en-AU" smtClean="0"/>
              <a:t>Gesture</a:t>
            </a:r>
          </a:p>
          <a:p>
            <a:pPr lvl="1"/>
            <a:r>
              <a:rPr lang="en-AU" smtClean="0"/>
              <a:t>Voice</a:t>
            </a:r>
          </a:p>
          <a:p>
            <a:r>
              <a:rPr lang="en-AU" smtClean="0"/>
              <a:t>How do these construct a character?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6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dirty="0" err="1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AU" dirty="0" err="1" smtClean="0"/>
              <a:t>ise</a:t>
            </a:r>
            <a:r>
              <a:rPr lang="en-AU" dirty="0" smtClean="0"/>
              <a:t> en scene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French term that means “placing on stage.”</a:t>
            </a:r>
          </a:p>
          <a:p>
            <a:r>
              <a:rPr lang="en-AU" dirty="0" smtClean="0"/>
              <a:t>The </a:t>
            </a:r>
            <a:r>
              <a:rPr lang="en-AU" dirty="0"/>
              <a:t>arrangement of everything that appears in the </a:t>
            </a:r>
            <a:r>
              <a:rPr lang="en-AU" dirty="0" smtClean="0"/>
              <a:t>frame (scene)</a:t>
            </a:r>
          </a:p>
          <a:p>
            <a:r>
              <a:rPr lang="en-AU" dirty="0" smtClean="0"/>
              <a:t>Actors</a:t>
            </a:r>
            <a:r>
              <a:rPr lang="en-AU" dirty="0"/>
              <a:t>, lighting, décor, props,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487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AU" dirty="0"/>
              <a:t>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Editing is was brings a film together, all the filming, casting choices, and weeks, months, years of planning can come down to how well a film </a:t>
            </a:r>
            <a:r>
              <a:rPr lang="en-AU" smtClean="0"/>
              <a:t>is edited.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9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Editing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Edit: any </a:t>
            </a:r>
            <a:r>
              <a:rPr lang="en-AU" dirty="0"/>
              <a:t>change in camera </a:t>
            </a:r>
            <a:r>
              <a:rPr lang="en-AU" dirty="0" smtClean="0"/>
              <a:t>shot</a:t>
            </a:r>
          </a:p>
          <a:p>
            <a:r>
              <a:rPr lang="en-AU" dirty="0" smtClean="0"/>
              <a:t>Transition: a </a:t>
            </a:r>
            <a:r>
              <a:rPr lang="en-AU" dirty="0"/>
              <a:t>change in scene or </a:t>
            </a:r>
            <a:r>
              <a:rPr lang="en-AU" dirty="0" smtClean="0"/>
              <a:t>time/location </a:t>
            </a:r>
            <a:endParaRPr lang="en-AU" dirty="0"/>
          </a:p>
          <a:p>
            <a:r>
              <a:rPr lang="en-AU" dirty="0" smtClean="0"/>
              <a:t>Main types of edits/transitions</a:t>
            </a:r>
            <a:r>
              <a:rPr lang="en-AU" dirty="0"/>
              <a:t>: cut, fade, dissolve, wipe, clock </a:t>
            </a:r>
            <a:r>
              <a:rPr lang="en-AU" dirty="0" smtClean="0"/>
              <a:t>wipe</a:t>
            </a:r>
            <a:endParaRPr lang="en-AU" dirty="0"/>
          </a:p>
          <a:p>
            <a:endParaRPr lang="en-AU" dirty="0"/>
          </a:p>
          <a:p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://www.youtube.com/watch?feature=player_detailpage&amp;v=-</a:t>
            </a:r>
            <a:r>
              <a:rPr lang="en-AU" dirty="0" smtClean="0">
                <a:hlinkClick r:id="rId2"/>
              </a:rPr>
              <a:t>BrDlrytgm8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43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Remember: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Editing </a:t>
            </a:r>
            <a:r>
              <a:rPr lang="en-AU" dirty="0"/>
              <a:t>should be seamless and carry meaning. </a:t>
            </a:r>
            <a:endParaRPr lang="en-AU" dirty="0" smtClean="0"/>
          </a:p>
          <a:p>
            <a:r>
              <a:rPr lang="en-AU" dirty="0" smtClean="0"/>
              <a:t>Bad </a:t>
            </a:r>
            <a:r>
              <a:rPr lang="en-AU" dirty="0"/>
              <a:t>editing draws attention to itself and </a:t>
            </a:r>
            <a:r>
              <a:rPr lang="en-AU" dirty="0" smtClean="0"/>
              <a:t>takes away </a:t>
            </a:r>
            <a:r>
              <a:rPr lang="en-AU" dirty="0"/>
              <a:t>from the </a:t>
            </a:r>
            <a:r>
              <a:rPr lang="en-AU" dirty="0" smtClean="0"/>
              <a:t>narrative.</a:t>
            </a:r>
          </a:p>
          <a:p>
            <a:r>
              <a:rPr lang="en-AU" dirty="0" smtClean="0"/>
              <a:t>It creates </a:t>
            </a:r>
            <a:r>
              <a:rPr lang="en-AU" dirty="0"/>
              <a:t>a barrier between the audience and the </a:t>
            </a:r>
            <a:r>
              <a:rPr lang="en-AU" dirty="0" smtClean="0"/>
              <a:t>story.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9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AU" dirty="0" smtClean="0"/>
              <a:t>ighting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Hard/Soft light</a:t>
            </a:r>
          </a:p>
          <a:p>
            <a:r>
              <a:rPr lang="en-AU" dirty="0" smtClean="0"/>
              <a:t>Key Light</a:t>
            </a:r>
          </a:p>
          <a:p>
            <a:r>
              <a:rPr lang="en-AU" dirty="0" smtClean="0"/>
              <a:t>Fill Light </a:t>
            </a:r>
          </a:p>
          <a:p>
            <a:r>
              <a:rPr lang="en-AU" dirty="0" smtClean="0"/>
              <a:t>Back Light</a:t>
            </a:r>
          </a:p>
          <a:p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737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Light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main source of light in a shot or scene.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/>
              <a:t>Sparkles and Wine:</a:t>
            </a:r>
          </a:p>
          <a:p>
            <a:r>
              <a:rPr lang="en-AU" dirty="0">
                <a:hlinkClick r:id="rId2"/>
              </a:rPr>
              <a:t>http://vimeo.com/63602119</a:t>
            </a:r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8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Fill Light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Light used to make shadow a little bit more </a:t>
            </a:r>
            <a:r>
              <a:rPr lang="en-AU" dirty="0" err="1" smtClean="0"/>
              <a:t>visable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88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it stand for?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AU" sz="3200" dirty="0" smtClean="0"/>
              <a:t>amera</a:t>
            </a:r>
            <a:endParaRPr lang="en-AU" sz="3200" dirty="0" smtClean="0"/>
          </a:p>
          <a:p>
            <a:r>
              <a:rPr lang="en-AU" sz="360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AU" sz="3200" dirty="0" smtClean="0"/>
              <a:t>cting</a:t>
            </a:r>
            <a:endParaRPr lang="en-AU" sz="3200" dirty="0" smtClean="0"/>
          </a:p>
          <a:p>
            <a:r>
              <a:rPr lang="en-AU" sz="3600" b="1" dirty="0" err="1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AU" sz="3200" dirty="0" err="1" smtClean="0"/>
              <a:t>ise</a:t>
            </a:r>
            <a:r>
              <a:rPr lang="en-AU" sz="3200" dirty="0" smtClean="0"/>
              <a:t> en scene</a:t>
            </a:r>
            <a:endParaRPr lang="en-AU" sz="3200" dirty="0" smtClean="0"/>
          </a:p>
          <a:p>
            <a:r>
              <a:rPr lang="en-AU" sz="3600" b="1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AU" sz="3200" dirty="0" smtClean="0"/>
              <a:t>diting</a:t>
            </a:r>
            <a:endParaRPr lang="en-AU" sz="3200" dirty="0" smtClean="0"/>
          </a:p>
          <a:p>
            <a:r>
              <a:rPr lang="en-AU" sz="3600" b="1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AU" sz="3200" dirty="0" smtClean="0"/>
              <a:t>ighting</a:t>
            </a:r>
          </a:p>
          <a:p>
            <a:r>
              <a:rPr lang="en-AU" sz="36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AU" sz="3200" dirty="0" smtClean="0"/>
              <a:t>ound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874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 Light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798" y="2060848"/>
            <a:ext cx="2376264" cy="3806237"/>
          </a:xfrm>
        </p:spPr>
        <p:txBody>
          <a:bodyPr/>
          <a:lstStyle/>
          <a:p>
            <a:r>
              <a:rPr lang="en-AU" dirty="0" smtClean="0"/>
              <a:t>Light is behind the subject, subject is in shadow</a:t>
            </a:r>
          </a:p>
          <a:p>
            <a:r>
              <a:rPr lang="en-AU" dirty="0" smtClean="0"/>
              <a:t>Sense of darkness/</a:t>
            </a:r>
            <a:br>
              <a:rPr lang="en-AU" dirty="0" smtClean="0"/>
            </a:br>
            <a:r>
              <a:rPr lang="en-AU" dirty="0" smtClean="0"/>
              <a:t>mystery</a:t>
            </a:r>
            <a:endParaRPr lang="en-AU" dirty="0"/>
          </a:p>
        </p:txBody>
      </p:sp>
      <p:pic>
        <p:nvPicPr>
          <p:cNvPr id="1026" name="Picture 2" descr="http://www.digitalcamerastyle.com/images/Backlight_at_Disney_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AU" dirty="0" smtClean="0"/>
              <a:t>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 smtClean="0"/>
              <a:t>Diegetic: </a:t>
            </a:r>
            <a:r>
              <a:rPr lang="en-AU" dirty="0" smtClean="0"/>
              <a:t>This is all the sound that the character would hear.  It is the sound IN the film.</a:t>
            </a:r>
          </a:p>
          <a:p>
            <a:endParaRPr lang="en-AU" dirty="0" smtClean="0"/>
          </a:p>
          <a:p>
            <a:r>
              <a:rPr lang="en-AU" sz="2800" b="1" dirty="0" smtClean="0"/>
              <a:t>Non-</a:t>
            </a:r>
            <a:r>
              <a:rPr lang="en-AU" sz="2800" b="1" dirty="0" err="1" smtClean="0"/>
              <a:t>Diagetic</a:t>
            </a:r>
            <a:r>
              <a:rPr lang="en-AU" sz="2800" b="1" dirty="0" smtClean="0"/>
              <a:t>: </a:t>
            </a:r>
            <a:r>
              <a:rPr lang="en-AU" dirty="0" smtClean="0"/>
              <a:t>This is the sound that the audience can hear, but not necessarily the character.  Sound track, special effects etc.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63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 this clip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988840"/>
            <a:ext cx="6196405" cy="2376264"/>
          </a:xfrm>
        </p:spPr>
        <p:txBody>
          <a:bodyPr>
            <a:normAutofit fontScale="85000" lnSpcReduction="10000"/>
          </a:bodyPr>
          <a:lstStyle/>
          <a:p>
            <a:r>
              <a:rPr lang="en-AU" sz="3200" dirty="0"/>
              <a:t>What kind of sound is used?</a:t>
            </a:r>
          </a:p>
          <a:p>
            <a:r>
              <a:rPr lang="en-AU" sz="3200" dirty="0" smtClean="0"/>
              <a:t>What does the sound tell us about what we should expect</a:t>
            </a:r>
            <a:r>
              <a:rPr lang="en-AU" sz="3200" dirty="0" smtClean="0"/>
              <a:t>?</a:t>
            </a:r>
          </a:p>
          <a:p>
            <a:endParaRPr lang="en-AU" sz="3200" dirty="0"/>
          </a:p>
          <a:p>
            <a:r>
              <a:rPr lang="en-AU" sz="3200" dirty="0" smtClean="0"/>
              <a:t>(Possible clip from The </a:t>
            </a:r>
            <a:r>
              <a:rPr lang="en-AU" sz="3200" smtClean="0"/>
              <a:t>Princess Bride)</a:t>
            </a:r>
            <a:endParaRPr lang="en-AU" sz="32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98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AU" dirty="0" smtClean="0"/>
              <a:t>amera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three main elements of camera are:</a:t>
            </a:r>
          </a:p>
          <a:p>
            <a:pPr lvl="1"/>
            <a:r>
              <a:rPr lang="en-AU" dirty="0" smtClean="0"/>
              <a:t>Shots</a:t>
            </a:r>
          </a:p>
          <a:p>
            <a:pPr lvl="1"/>
            <a:r>
              <a:rPr lang="en-AU" dirty="0" smtClean="0"/>
              <a:t>Angles</a:t>
            </a:r>
          </a:p>
          <a:p>
            <a:pPr lvl="1"/>
            <a:r>
              <a:rPr lang="en-AU" dirty="0" smtClean="0"/>
              <a:t>Movement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Let’s start by looking at shots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14504"/>
            <a:ext cx="2520280" cy="317048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AU" sz="3000" b="1" cap="small" dirty="0" smtClean="0"/>
              <a:t>extreme long shot</a:t>
            </a:r>
          </a:p>
          <a:p>
            <a:pPr marL="0" lvl="1" indent="0">
              <a:buNone/>
            </a:pPr>
            <a:r>
              <a:rPr lang="en-AU" sz="2000" i="1" dirty="0" smtClean="0"/>
              <a:t>(also sometimes called an establishing shot) </a:t>
            </a:r>
          </a:p>
          <a:p>
            <a:pPr marL="0" lvl="1" indent="0">
              <a:buNone/>
            </a:pPr>
            <a:r>
              <a:rPr lang="en-AU" sz="2000" dirty="0"/>
              <a:t>Often used at the beginning of a scene to show where the scene will take place. </a:t>
            </a:r>
            <a:endParaRPr lang="en-AU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7704" y="4293096"/>
            <a:ext cx="24482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n-AU" sz="2000" dirty="0"/>
              <a:t>In a long shot, it is usually possible to discern individuals but there is also a great deal of background</a:t>
            </a:r>
            <a:r>
              <a:rPr lang="en-AU" sz="2000" dirty="0" smtClean="0"/>
              <a:t>.</a:t>
            </a:r>
          </a:p>
          <a:p>
            <a:pPr marL="0" lvl="1" algn="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n-AU" sz="3000" b="1" cap="small" dirty="0" smtClean="0">
                <a:solidFill>
                  <a:prstClr val="black"/>
                </a:solidFill>
              </a:rPr>
              <a:t>long </a:t>
            </a:r>
            <a:r>
              <a:rPr lang="en-AU" sz="3000" b="1" cap="small" dirty="0" smtClean="0">
                <a:solidFill>
                  <a:prstClr val="black"/>
                </a:solidFill>
              </a:rPr>
              <a:t>shot </a:t>
            </a:r>
            <a:endParaRPr lang="en-AU" sz="3000" b="1" cap="small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3.bp.blogspot.com/-t0Tw93OLv60/UHNrZY4Q33I/AAAAAAAAAIM/PlVEC8rOjwQ/s1600/long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33" y="3717032"/>
            <a:ext cx="4559863" cy="30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spwallpapersfree.com/wp-content/uploads/2014/04/new-york-wallpaper-windows-free--5381-wallpaper-hdwalldownloads-zouhdl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" y="97114"/>
            <a:ext cx="6294719" cy="35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4028"/>
            <a:ext cx="1738536" cy="1948828"/>
          </a:xfrm>
        </p:spPr>
        <p:txBody>
          <a:bodyPr>
            <a:normAutofit fontScale="85000" lnSpcReduction="20000"/>
          </a:bodyPr>
          <a:lstStyle/>
          <a:p>
            <a:pPr marL="0" lvl="1" indent="0" algn="r">
              <a:buNone/>
            </a:pPr>
            <a:r>
              <a:rPr lang="en-AU" sz="3500" b="1" cap="small" dirty="0" smtClean="0"/>
              <a:t>full </a:t>
            </a:r>
            <a:r>
              <a:rPr lang="en-AU" sz="3500" b="1" cap="small" dirty="0" smtClean="0"/>
              <a:t>shot</a:t>
            </a:r>
          </a:p>
          <a:p>
            <a:pPr marL="0" lvl="1" indent="0" algn="r">
              <a:buNone/>
            </a:pPr>
            <a:r>
              <a:rPr lang="en-AU" sz="2600" dirty="0"/>
              <a:t>A full shot shows a character from head to toe. </a:t>
            </a:r>
            <a:endParaRPr lang="en-AU" sz="2600" b="1" cap="small" dirty="0" smtClean="0"/>
          </a:p>
          <a:p>
            <a:endParaRPr lang="en-AU" sz="2800" dirty="0" smtClean="0"/>
          </a:p>
          <a:p>
            <a:endParaRPr lang="en-AU" sz="2800" dirty="0"/>
          </a:p>
        </p:txBody>
      </p:sp>
      <p:sp>
        <p:nvSpPr>
          <p:cNvPr id="4" name="Rectangle 3"/>
          <p:cNvSpPr/>
          <p:nvPr/>
        </p:nvSpPr>
        <p:spPr>
          <a:xfrm>
            <a:off x="3059833" y="4005064"/>
            <a:ext cx="28803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AU" sz="2000" dirty="0"/>
              <a:t>O</a:t>
            </a:r>
            <a:r>
              <a:rPr lang="en-AU" sz="2000" dirty="0" smtClean="0"/>
              <a:t>ften </a:t>
            </a:r>
            <a:r>
              <a:rPr lang="en-AU" sz="2000" dirty="0"/>
              <a:t>used when filming conversations. </a:t>
            </a:r>
            <a:r>
              <a:rPr lang="en-AU" sz="2000" dirty="0" smtClean="0"/>
              <a:t> Show character from waist (mid) up.</a:t>
            </a:r>
          </a:p>
          <a:p>
            <a:pPr marL="0" lvl="1" indent="0">
              <a:buNone/>
            </a:pPr>
            <a:r>
              <a:rPr lang="en-AU" i="1" dirty="0" smtClean="0"/>
              <a:t>It </a:t>
            </a:r>
            <a:r>
              <a:rPr lang="en-AU" i="1" dirty="0"/>
              <a:t>is one of the most frequently used shots in film and </a:t>
            </a:r>
            <a:r>
              <a:rPr lang="en-AU" i="1" dirty="0" smtClean="0"/>
              <a:t>TV.</a:t>
            </a:r>
          </a:p>
          <a:p>
            <a:pPr marL="0" lvl="1" indent="0">
              <a:buNone/>
            </a:pPr>
            <a:r>
              <a:rPr lang="en-AU" sz="2800" b="1" cap="small" dirty="0" smtClean="0"/>
              <a:t>mid </a:t>
            </a:r>
            <a:r>
              <a:rPr lang="en-AU" sz="2800" b="1" cap="small" dirty="0" smtClean="0"/>
              <a:t>shot </a:t>
            </a:r>
            <a:endParaRPr lang="en-AU" sz="2800" b="1" cap="small" dirty="0"/>
          </a:p>
        </p:txBody>
      </p:sp>
      <p:pic>
        <p:nvPicPr>
          <p:cNvPr id="3076" name="Picture 4" descr="http://2.bp.blogspot.com/-iIqc3Eqds3Q/UEiExqNKngI/AAAAAAAAABg/wNSTDfp0NBQ/s1600/jeremy+renner+medium+sh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46928"/>
            <a:ext cx="2736304" cy="37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DBqFOA1sE9g/TovXRGjE0-I/AAAAAAAAAH0/fxgdzCLPswg/s1600/long_shotbe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5" t="25377" r="13336" b="9845"/>
          <a:stretch/>
        </p:blipFill>
        <p:spPr bwMode="auto">
          <a:xfrm>
            <a:off x="3275856" y="184028"/>
            <a:ext cx="5512810" cy="31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575" y="160338"/>
            <a:ext cx="240020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en-AU" sz="2000" dirty="0"/>
              <a:t>A close up usually shows a character’s face. </a:t>
            </a:r>
            <a:endParaRPr lang="en-AU" sz="2000" dirty="0" smtClean="0"/>
          </a:p>
          <a:p>
            <a:pPr marL="0" lvl="1" algn="r"/>
            <a:r>
              <a:rPr lang="en-AU" i="1" dirty="0"/>
              <a:t>(</a:t>
            </a:r>
            <a:r>
              <a:rPr lang="en-AU" i="1" dirty="0" smtClean="0"/>
              <a:t>Often </a:t>
            </a:r>
            <a:r>
              <a:rPr lang="en-AU" i="1" dirty="0"/>
              <a:t>used when shooting conversations, this is also one of the most frequently used shot sizes in film and television</a:t>
            </a:r>
            <a:r>
              <a:rPr lang="en-AU" i="1" dirty="0" smtClean="0"/>
              <a:t>.)</a:t>
            </a:r>
          </a:p>
          <a:p>
            <a:pPr marL="0" lvl="1" algn="r"/>
            <a:r>
              <a:rPr lang="en-AU" sz="3000" b="1" cap="small" dirty="0" smtClean="0"/>
              <a:t>close </a:t>
            </a:r>
            <a:r>
              <a:rPr lang="en-AU" sz="3000" b="1" cap="small" dirty="0" smtClean="0"/>
              <a:t>up</a:t>
            </a:r>
          </a:p>
          <a:p>
            <a:pPr marL="0" lvl="1" indent="0">
              <a:buNone/>
            </a:pPr>
            <a:endParaRPr lang="en-AU" sz="3000" b="1" cap="small" dirty="0" smtClean="0"/>
          </a:p>
          <a:p>
            <a:pPr marL="0" lvl="1" indent="0" algn="r">
              <a:buNone/>
            </a:pPr>
            <a:endParaRPr lang="en-AU" sz="3000" b="1" cap="small" dirty="0" smtClean="0"/>
          </a:p>
          <a:p>
            <a:pPr marL="0" lvl="1" indent="0" algn="r">
              <a:buNone/>
            </a:pPr>
            <a:r>
              <a:rPr lang="en-AU" sz="3000" b="1" cap="small" dirty="0" smtClean="0"/>
              <a:t>extreme </a:t>
            </a:r>
            <a:r>
              <a:rPr lang="en-AU" sz="3000" b="1" cap="small" dirty="0" smtClean="0"/>
              <a:t>close </a:t>
            </a:r>
            <a:r>
              <a:rPr lang="en-AU" sz="3000" b="1" cap="small" dirty="0" smtClean="0"/>
              <a:t>up</a:t>
            </a:r>
          </a:p>
          <a:p>
            <a:pPr marL="0" lvl="1" indent="0" algn="r">
              <a:buNone/>
            </a:pPr>
            <a:r>
              <a:rPr lang="en-AU" sz="2000" dirty="0" smtClean="0"/>
              <a:t>Used to show small details.</a:t>
            </a:r>
          </a:p>
          <a:p>
            <a:pPr marL="0" lvl="1" indent="0">
              <a:buNone/>
            </a:pPr>
            <a:endParaRPr lang="en-AU" sz="3000" dirty="0"/>
          </a:p>
        </p:txBody>
      </p:sp>
      <p:pic>
        <p:nvPicPr>
          <p:cNvPr id="4098" name="Picture 2" descr="http://4.bp.blogspot.com/-dTy-GCXH92o/T66WBwskDCI/AAAAAAAAAto/qszF3DyXDjg/s1600/Screen+Shot+2012-05-12+at+17.48.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621"/>
            <a:ext cx="6375648" cy="3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SEhUUEhQUFRUUFBQUFRUVFRUUFBQUFBQXFhQUFBQYHCggGBolHBQUITEhJSkrLi4uFx8zODMsNygtLisBCgoKDg0OFxAQFCwcHBwsLCwsLCwsLCwsLCwsLCwsLCwsLCwsLCwsLCwsLCwsLCwsLCwsLiwsLCwsLCwsKywsK//AABEIAJABXgMBIgACEQEDEQH/xAAcAAABBQEBAQAAAAAAAAAAAAADAQIEBQYABwj/xAA9EAABAwEEBggEBAcAAwEAAAABAAIDEQQFITESQVFhcYEGEyIykaGxwQdS0fBCcuHxFCMzYoKSolNz0hb/xAAZAQADAQEBAAAAAAAAAAAAAAAAAQIDBAX/xAAhEQEBAQEAAgIDAQEBAAAAAAAAAQIRAyESMQRBUSITMv/aAAwDAQACEQMRAD8A88TgkTmpNz2p4TWp4SNxTap5CGUGcuDk2qaSgFc5Acap7k+yWV0hwwAzd7BEhW8Ap+wxPgjtgecmHngryy2JrBgOes8SpbWKviz/AOjMOss2pg8UNwmbnEeS2DWp4j3JWRU3WJbbhkQQVKikBxC0tou2N/eaPAKjvC4HR9qImmxTxc0SMqQ0Kts1oxo7B2xTmPUrNvCIPYQcwMDsKzRK00jlnLU2j3Df6rTNYeWfsByFJk4bQfLFEKYc1TGIVcFyaE5qRnpoFclxSsNDggFStTSVxKDNqnFNGpKTigilIEifCzSO4Z/TigCWeMHtOy1D5j9E97qmpXPdXgMANgTUByVcAnkhoqUArW7Vwfs8UlrHapsDQR/dQaXgTTkhVQEoOAFaVpmTljWnofBWN8MMUcTTm+smGoABjf8ArrCgWGKohZrllMh/LH2WDgT1iN0wmBtTmjERMZCP8B2v+nFL9r5ydVBek0khbgDxpy/dIU0FBSJE6mA3/sg2hTgmpwSbHtRWoQTgUjPKY4IiQhBgkphciPCjuKR8EYwucGjXmdg1q/skYaABgAqu7WYE6yVaRlaZjn3e1LaEUIDCitTKCtCK0IDUZilcEaEZrUII0aDUl/XHpAvYKOGKoLLPpDeMCN69CYKrD9I7F1FoDh3ZK8iM1FjTNMdkqS9BRwO0eiumlVV9N7vP2Rn7Hln+VYSmOTimOWjlRC3E8T6rgp8EANa63EhSGXTVwplXHhmkuZtVLh9fdKxuFfuq0DrgJJNaVqANgwA8h5qULkboaO9x5mlPRLqv+dZVo8gudlz+/ZaO03IGtOjj3ieABIA8GhUctjcCAQdVeJR0rmxH1pAiaGBO+nshtHqmkhUtrdEUHE7yg2duJdqGA3lFQRcOC7RXaSfGyqANZbI5/daTiBzIJA44FPtdjpKwai6g/Kw0c47iQ48lYWe83RtDY9FoGNaVJOsknWoszy81cf2xw8z4qetfhOIcTavkcdWkRvc40aPNRyygwxqaDl9jxVjFZq90Ek1OGJxUuK4JnU0WEDHE4Z8eCfR8KZdN4Njn6zR0mxsDWD8oFDzIrzVRPIXOc52Je4uJ3k1PmVqIeikgbQuYNuNThl50Uc9F3tc2vaAYXPLaUBAwaK51NeSXyh3x6sk4oJTkPlFPMuPm5CWgZ0dm0K9WSXYjKgaBUk764U3IV53W5scdIi13dO0mg7RPGo5I+UTfHr+KREf6AD751UyGyOYTpRupVoNRkA4Fw4nAc0JlnJq5wIx1CmJqSn1Pxq4CcAkATghscEoC4LkgIE8BDCM0IUDI1RntU97VFlCQTrCyjQp8YVRdU2bDmMRvBVvEtZ9ObU5R2BGaEJqM1MHtCI0JrURoUqEajsQmhFakYzFTdNLNpWcu1xkOHjQ+RVyxDvKHThkbtY4eSmrjCWY1aFAvzJvP2Uu7DVgUO/j3RuPqPopz9r8n/hUFMcnlMIyWrkTmN18PT7PNW9hFaKsYzMb1Z3eVFdGVnRKEzSShyTU9R7RZmvzHPkR7o9U2qBVJarn7Ja2mvE7aU9z5KsvCyiJopnWgG/V7laa0vWXvObSlpqYKnifsJxj5JJEalABs9UiQlcFTESNtT91NcgN60Fm6PS69Fu2prywTuil31d1jhgw0bvfTE8gfNaKedZ71/HT4fF2dqoZcTB33k/lFFKhscLcmAna41SufVFhjqotromIkRS07oDeAojsJOsqLJPHH33Absz4I0H8RJ/Qs0rh8zhoDlVL2r1EtoRgEJly3ln/Ds/3H1Ua0m2Qf1rK8AZub2h4iqXFTWVmxyI+MOGIrjVVdhviKTJ1DsdgVbx5Ka0nKhSXewtoQDjU7zpaXkfQKK2wMrQgUAy2nKvgFcEKLKxKaouJ/GECcgWV1WjdgeIR11vNns4JQkCcElFCMwoQRGIpwWijWhilNQ5WqVcVgJa4OGbfPaForHOHtDhr8toVBK2hRLDKWOqMjmPcK81lvPWnaVGvG82wtqcScm7f0TrNaA4YZ7Fmb9cTO6uqgHhVXaykEm6QTOPZIaNgHuUsHSKduZDhsI+ipp5tE0CSOeqR+vpvLl6QsmOi7sP2HI8Cr9i8nyNRxC9B6LXj10Xa7zOy7fsKRxeBEccDwKG0rp5Q1pJ1AqauPP7AKBw2PePBxVbfr+2BsaPUq1s5wrtLnf7En3VBeculI476eGHsln7Py3/KKSkZmE0lcw4+Xj+i0cyU6RxyIAFcsK45lNq4/jd/s76pIzhxJKUJK6LHM5mT3czX1qlbe0jTnXiB7IE5yUePFyC7Wgs1717zSOGIVgycOyNVmKo0UxGRS40z5LFxbpMCsqHVq4/iJPLUrW2W7+W4UxIIr+iqyKchREhb112KNZYyThiagDicAo9VfdG4AZATkwF3PIeZ8k7eFmdvGmhiEUbWD8IoTtOZPjVR3vqlmkquiYud6POTgkUe3JT7su+W0/wBL+XH/AOVwxd/62+5Um6bo62jpB/L1N+fe7+3cthZm0wCqZY78n6iNcvRqCHEM0n63v7TjzOXJamytUGBWNnSrPq1swUl0QOYBUWzOUwJZZb71lekXQGyWup0Ork1SR4Gu8ZFeb267LRdkoZaO3A7Bkoro7q7DuXuah3xdcdqhfDK0FjxTeDqcNhC0uJYvxee4vv6eV1rQhNe1QrHE+CSWyy9+B1K/Mw4tcOIoVOcVzWcerm9nXl1nloa6n4Hc/wDVTwqaN2o5HPdsPJWNklr2Xd5vmNRC7HjY1+koJyaEqTaFT2FNXINKYUrwhRuRhipq4h2iNRmhWb2qJLDrCIVgbJS07R5jgo94xGRwkZ2sKOAzwyNFIC4s8dowKfU/FW22waQ02Z6xrUGBhrktFn3qO35O8QhOsLT3XkbnCvmFU0jeJfaqpRa7oLEQJHaiQByz9VQG7cRpPbTXStVexXp1bAyMAAYACvijsKZvW2t96abWBwY0RtoKANrx2rKX1enWDQZlrO7cq+S0vf3jggOdsU960mefYVpm0Gk7Bhx1D0WYldirO97TjojVnx1Dl7qnJVZnGPk12lJRGigr9/eSHG2p3I8TS7xr9E2cPaMAlUyC7nO1geavbt6Msd33OPA0St4vPj1WRnKSAa16rZOgdlkGOmODz7pbf8Hi9pNmnx+SUZ7g9uXgp+cXfBqe3k8slckWN+CkdIOj9osMnV2mJ0Z/CTix42seMHKBCcQrYizZ8x5YoBRpMieP0QmsJQCxNqVrLjh0YS7W91OTcPUlZqNtFt4YNGGMbGAnicT6qPJfTo/Gz3Xf4A1qtbqsGmau7gOXzEauCg2aEvcBtz3DWtTZGBoAAoAFOM99tfNvnqLKzhT4FAgU+FXXPFjAp8BVfArCzhZ1Sys5U5qh2YKY1TPtGzly5cuiM3mHxTsfVWqzWluHWgwP3lvaYfAnwVUStZ8XIq2OM622iMjnUHyKx7SuXyeq9X8W98ceUIsT8saEd0+x3IS5dTylvZp9LDIjMKQFSNkyxoRk72O5WFltlcHYHyPBJrnf9TglISBPSamtR2OQqJWpHByU0hIHJ6SgHxIRiUoppCCRtFKAjlqboIBiQuT+rShiB0PEqLeFq0BQd45bhtKfb7eI8Bi7Zs3lUrnEkkmpOZVSMt756CkZVRyxSiUOJtTXwVMBIYtQVrZbKAkskGjxU6NqTTMSLO2iuLHIqqIKdZ3KNOnDWXZaMls7oteWK87sEmS1t1S5LKuj7nGqvm6IbdA6G0MD2OHNrtTmH8LhtXzh016GSXdaCwkuYe1G+lNJldewjIr6Tu2auCrenfR0W6yuYADIwF8R/uAxbwcMPBa4vp5+8818a+XXN++aeAjWmzlhodROeY3HeEJaMrOFYKkDaQPFej2qDBedQmjgdhB816oY6hZeV2fiftWXbHQkq6hcqsN0a7Qa8Qc/D6qj6U3y5lIozQuFXEZ6Ooc1fjv+UeaWbrT2vpNZ4cHP0nDNrBpHnqCFF8QIBmyWm2jf/pecFgAqU4PCbN7VcfSaz2jBkg0vld2XeBzWps6+bqUoQaEYgjAgr1b4ZdK3WisExrIwVa45uZljvCnWTlem2dynNVdC5T4ys06EXLkC22tkMbpJHBrGAuJOwLaVmxHxQtOl1EA1v613BuXmsq1iNb7e60zPneKaWDGn8LBknRNquXd7Xr+HPwxI8gBquQg5Ea6v36LreSVODtRy8xwTapCUEnWe2Fufabt1jiFZ2edrx2T9Vn2voniTXkdowKOLzuxpAEoCpoLe4aw4b8HI7L5Zra4bxRw8jVTxrPJFnRKFFjvGI/jaPzdk+BUsEbR4pLmp/SgJaJA9utzRxcAl/jIB3po+AcHHwbVHD7DgxdoKNaOkELRRge87aaI88fJVFpvqR/dowbs/Ep8RfJIubTO1gq8gep4DWqa13q52DOyNpz5bFXnE1JJO/FcnxlryWuAXLkhqcAmzNfjgrCx2emJ/ZDs1mpmp7QhcyIwKTGEGMKQ1JpBmKVAcVEapUJUVrlc2MrS3ZLksrZStDdxyWddOW2umbJXzDVZW630Wls7sEYvK5fys/t4H8Ybl/h7Y5zRRk/8ANbsBOEgH+Qr/AJLAr3/41XR11h60CrrO8O36D+y4eOgeS8AW8c19+3L1G659OKN21jfGlD5ry5bbobbNKIs1sPk7EedVHknY3/G1zVn9XtqhriMwsn0hulxd1zcWgAPbrZT8Q/t9FtWOQJ4CDpM8FlnVjs3ibjzW2xnRBzCDWi3Vou9jq6FGOOYI7BPD8Poszet2vjxMLqfMwFzfFuXNbZ3K4/J4bParjkz2LT/CiJzrxDm10WRvLjq7RAAP3qVHd10TWlwaxui3W9/ZaPHE8l6/0Nuuz2GLRa8Oe6hkec3HdsA1BVajn6b6xxkqczDBZf8A/Rwxj+oORVZb+nFBSFlTqJw8llfRzF19NreF4RwML5XhrQK1JXl1+36+3vxBZZmGrGHOQjJ7x6BQbU6W0u07S4kA1az8I4jWkml1N/ZRdV1+H8eY937c5+KsLMxQbLCruzxYKHS8FBz4pWFMB9Aur7+q63ipAdt8fqiPj0cx9DwKjNdVXcFHMFcQQM0HJ1WLlNlu/wCU03HEfUKJJC9ubTxb2h9UyspqYYxs9lwkB1pyCcwU37jiErjXUBwB9ykXIBnV7/IJwbxSrkBwXLkoaTkEAi5FZASpkFhS6qYtQY4C7cp9nsanQ2WiNLQNPBLrWY4r6IjAmNCMwJlIKwIzQhNCM1KtJD2o8aC1GYpq8rKyuV/d8izlmKvLC5Z10RrbBLktPd76rHWB+S093yKf2nzZ7hPvSxNnhkhdlLG9h/yaRVfJ1rs5jkex2bHFp4g0PmF9dNK+cPildvV2+0EDAyaXKRofXxcV0SvOk9Vj1a9Grb1Uwr3XYO4beWBVUlB17FVnSzeXr1YCikROWf6L3oJGBjsxg3lm07xq3cFevZrC5tTj1Mbmp2EtFjDsRgdqgmN7DrptH0VjFNqKNQFJSpEtflPFoKdX8v8AqFPfZwdQ8EN1lGz1R0vjP4igb/AAIsYAx80TqxqAXdVVJcCklJwHilggUhkCnWazoVwtlsys4Y6JYIlKDFHV5j5ob7Jrz9fvwXNP3zXOP3zXa8I5rldXTJVlNhI9x6qgCtLkko5zdorzH7oPP2uUrUq4IahS2dru80Hkoz7tZq0hwP1U+iQhBcisN3bHnmAmGxH5v+f1VmQm6KB8YrhZN58AE8WUbzz+inBieGIHxiG2zbh98UZtm2qSGojWpdVMhxQqUxlErRRNLkl84cSg2nulEATJhgUQqiMCMxqdDDVHkYAnaJkwBEaExpqjMCSpCgIjE1PalVRMgKt7CVRxFWties63zWqu8rS3eVk7vlyWnu9yhd9xpIjgvHfihZQ+2yb2R146A/RevWU4LyTphP1lsmcMg/RH+ADT5grWX08/x4/3Xk9qs5jcWnlwQVsb7urrG1GYxCyD2kGhwIWsvWfkxc1Ju629U+uOiaaQGYpk5v8AcP0XpF2W4SAAkF1KgjJ7dT2+GI1EEal5arG6rzMR0SToVqCO9G752eVW66DIgELWen4vJcV6f1NUwsLVBue+mvo15aHEdlw7kg2tOo7j+iuy1YWc+3pY1NTsR4pAiFqQwhIGEb1K+FEaeIUoBRmNQch0MClxR0TI1IjKmqkHjCO0ILEZiS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6" descr="data:image/jpeg;base64,/9j/4AAQSkZJRgABAQAAAQABAAD/2wCEAAkGBxQSEhUUEhQUFRUUFBQUFRUVFRUUFBQUFBQXFhQUFBQYHCggGBolHBQUITEhJSkrLi4uFx8zODMsNygtLisBCgoKDg0OFxAQFCwcHBwsLCwsLCwsLCwsLCwsLCwsLCwsLCwsLCwsLCwsLCwsLCwsLCwsLiwsLCwsLCwsKywsK//AABEIAJABXgMBIgACEQEDEQH/xAAcAAABBQEBAQAAAAAAAAAAAAADAQIEBQYABwj/xAA9EAABAwEEBggEBAcAAwEAAAABAAIDEQQFITESQVFhcYEGEyIykaGxwQdS0fBCcuHxFCMzYoKSolNz0hb/xAAZAQADAQEBAAAAAAAAAAAAAAAAAQIDBAX/xAAhEQEBAQEAAgIDAQEBAAAAAAAAAQIRAyESMQRBUSITMv/aAAwDAQACEQMRAD8A88TgkTmpNz2p4TWp4SNxTap5CGUGcuDk2qaSgFc5Acap7k+yWV0hwwAzd7BEhW8Ap+wxPgjtgecmHngryy2JrBgOes8SpbWKviz/AOjMOss2pg8UNwmbnEeS2DWp4j3JWRU3WJbbhkQQVKikBxC0tou2N/eaPAKjvC4HR9qImmxTxc0SMqQ0Kts1oxo7B2xTmPUrNvCIPYQcwMDsKzRK00jlnLU2j3Df6rTNYeWfsByFJk4bQfLFEKYc1TGIVcFyaE5qRnpoFclxSsNDggFStTSVxKDNqnFNGpKTigilIEifCzSO4Z/TigCWeMHtOy1D5j9E97qmpXPdXgMANgTUByVcAnkhoqUArW7Vwfs8UlrHapsDQR/dQaXgTTkhVQEoOAFaVpmTljWnofBWN8MMUcTTm+smGoABjf8ArrCgWGKohZrllMh/LH2WDgT1iN0wmBtTmjERMZCP8B2v+nFL9r5ydVBek0khbgDxpy/dIU0FBSJE6mA3/sg2hTgmpwSbHtRWoQTgUjPKY4IiQhBgkphciPCjuKR8EYwucGjXmdg1q/skYaABgAqu7WYE6yVaRlaZjn3e1LaEUIDCitTKCtCK0IDUZilcEaEZrUII0aDUl/XHpAvYKOGKoLLPpDeMCN69CYKrD9I7F1FoDh3ZK8iM1FjTNMdkqS9BRwO0eiumlVV9N7vP2Rn7Hln+VYSmOTimOWjlRC3E8T6rgp8EANa63EhSGXTVwplXHhmkuZtVLh9fdKxuFfuq0DrgJJNaVqANgwA8h5qULkboaO9x5mlPRLqv+dZVo8gudlz+/ZaO03IGtOjj3ieABIA8GhUctjcCAQdVeJR0rmxH1pAiaGBO+nshtHqmkhUtrdEUHE7yg2duJdqGA3lFQRcOC7RXaSfGyqANZbI5/daTiBzIJA44FPtdjpKwai6g/Kw0c47iQ48lYWe83RtDY9FoGNaVJOsknWoszy81cf2xw8z4qetfhOIcTavkcdWkRvc40aPNRyygwxqaDl9jxVjFZq90Ek1OGJxUuK4JnU0WEDHE4Z8eCfR8KZdN4Njn6zR0mxsDWD8oFDzIrzVRPIXOc52Je4uJ3k1PmVqIeikgbQuYNuNThl50Uc9F3tc2vaAYXPLaUBAwaK51NeSXyh3x6sk4oJTkPlFPMuPm5CWgZ0dm0K9WSXYjKgaBUk764U3IV53W5scdIi13dO0mg7RPGo5I+UTfHr+KREf6AD751UyGyOYTpRupVoNRkA4Fw4nAc0JlnJq5wIx1CmJqSn1Pxq4CcAkATghscEoC4LkgIE8BDCM0IUDI1RntU97VFlCQTrCyjQp8YVRdU2bDmMRvBVvEtZ9ObU5R2BGaEJqM1MHtCI0JrURoUqEajsQmhFakYzFTdNLNpWcu1xkOHjQ+RVyxDvKHThkbtY4eSmrjCWY1aFAvzJvP2Uu7DVgUO/j3RuPqPopz9r8n/hUFMcnlMIyWrkTmN18PT7PNW9hFaKsYzMb1Z3eVFdGVnRKEzSShyTU9R7RZmvzHPkR7o9U2qBVJarn7Ja2mvE7aU9z5KsvCyiJopnWgG/V7laa0vWXvObSlpqYKnifsJxj5JJEalABs9UiQlcFTESNtT91NcgN60Fm6PS69Fu2prywTuil31d1jhgw0bvfTE8gfNaKedZ71/HT4fF2dqoZcTB33k/lFFKhscLcmAna41SufVFhjqotromIkRS07oDeAojsJOsqLJPHH33Absz4I0H8RJ/Qs0rh8zhoDlVL2r1EtoRgEJly3ln/Ds/3H1Ua0m2Qf1rK8AZub2h4iqXFTWVmxyI+MOGIrjVVdhviKTJ1DsdgVbx5Ka0nKhSXewtoQDjU7zpaXkfQKK2wMrQgUAy2nKvgFcEKLKxKaouJ/GECcgWV1WjdgeIR11vNns4JQkCcElFCMwoQRGIpwWijWhilNQ5WqVcVgJa4OGbfPaForHOHtDhr8toVBK2hRLDKWOqMjmPcK81lvPWnaVGvG82wtqcScm7f0TrNaA4YZ7Fmb9cTO6uqgHhVXaykEm6QTOPZIaNgHuUsHSKduZDhsI+ipp5tE0CSOeqR+vpvLl6QsmOi7sP2HI8Cr9i8nyNRxC9B6LXj10Xa7zOy7fsKRxeBEccDwKG0rp5Q1pJ1AqauPP7AKBw2PePBxVbfr+2BsaPUq1s5wrtLnf7En3VBeculI476eGHsln7Py3/KKSkZmE0lcw4+Xj+i0cyU6RxyIAFcsK45lNq4/jd/s76pIzhxJKUJK6LHM5mT3czX1qlbe0jTnXiB7IE5yUePFyC7Wgs1717zSOGIVgycOyNVmKo0UxGRS40z5LFxbpMCsqHVq4/iJPLUrW2W7+W4UxIIr+iqyKchREhb112KNZYyThiagDicAo9VfdG4AZATkwF3PIeZ8k7eFmdvGmhiEUbWD8IoTtOZPjVR3vqlmkquiYud6POTgkUe3JT7su+W0/wBL+XH/AOVwxd/62+5Um6bo62jpB/L1N+fe7+3cthZm0wCqZY78n6iNcvRqCHEM0n63v7TjzOXJamytUGBWNnSrPq1swUl0QOYBUWzOUwJZZb71lekXQGyWup0Ork1SR4Gu8ZFeb267LRdkoZaO3A7Bkoro7q7DuXuah3xdcdqhfDK0FjxTeDqcNhC0uJYvxee4vv6eV1rQhNe1QrHE+CSWyy9+B1K/Mw4tcOIoVOcVzWcerm9nXl1nloa6n4Hc/wDVTwqaN2o5HPdsPJWNklr2Xd5vmNRC7HjY1+koJyaEqTaFT2FNXINKYUrwhRuRhipq4h2iNRmhWb2qJLDrCIVgbJS07R5jgo94xGRwkZ2sKOAzwyNFIC4s8dowKfU/FW22waQ02Z6xrUGBhrktFn3qO35O8QhOsLT3XkbnCvmFU0jeJfaqpRa7oLEQJHaiQByz9VQG7cRpPbTXStVexXp1bAyMAAYACvijsKZvW2t96abWBwY0RtoKANrx2rKX1enWDQZlrO7cq+S0vf3jggOdsU960mefYVpm0Gk7Bhx1D0WYldirO97TjojVnx1Dl7qnJVZnGPk12lJRGigr9/eSHG2p3I8TS7xr9E2cPaMAlUyC7nO1geavbt6Msd33OPA0St4vPj1WRnKSAa16rZOgdlkGOmODz7pbf8Hi9pNmnx+SUZ7g9uXgp+cXfBqe3k8slckWN+CkdIOj9osMnV2mJ0Z/CTix42seMHKBCcQrYizZ8x5YoBRpMieP0QmsJQCxNqVrLjh0YS7W91OTcPUlZqNtFt4YNGGMbGAnicT6qPJfTo/Gz3Xf4A1qtbqsGmau7gOXzEauCg2aEvcBtz3DWtTZGBoAAoAFOM99tfNvnqLKzhT4FAgU+FXXPFjAp8BVfArCzhZ1Sys5U5qh2YKY1TPtGzly5cuiM3mHxTsfVWqzWluHWgwP3lvaYfAnwVUStZ8XIq2OM622iMjnUHyKx7SuXyeq9X8W98ceUIsT8saEd0+x3IS5dTylvZp9LDIjMKQFSNkyxoRk72O5WFltlcHYHyPBJrnf9TglISBPSamtR2OQqJWpHByU0hIHJ6SgHxIRiUoppCCRtFKAjlqboIBiQuT+rShiB0PEqLeFq0BQd45bhtKfb7eI8Bi7Zs3lUrnEkkmpOZVSMt756CkZVRyxSiUOJtTXwVMBIYtQVrZbKAkskGjxU6NqTTMSLO2iuLHIqqIKdZ3KNOnDWXZaMls7oteWK87sEmS1t1S5LKuj7nGqvm6IbdA6G0MD2OHNrtTmH8LhtXzh016GSXdaCwkuYe1G+lNJldewjIr6Tu2auCrenfR0W6yuYADIwF8R/uAxbwcMPBa4vp5+8818a+XXN++aeAjWmzlhodROeY3HeEJaMrOFYKkDaQPFej2qDBedQmjgdhB816oY6hZeV2fiftWXbHQkq6hcqsN0a7Qa8Qc/D6qj6U3y5lIozQuFXEZ6Ooc1fjv+UeaWbrT2vpNZ4cHP0nDNrBpHnqCFF8QIBmyWm2jf/pecFgAqU4PCbN7VcfSaz2jBkg0vld2XeBzWps6+bqUoQaEYgjAgr1b4ZdK3WisExrIwVa45uZljvCnWTlem2dynNVdC5T4ys06EXLkC22tkMbpJHBrGAuJOwLaVmxHxQtOl1EA1v613BuXmsq1iNb7e60zPneKaWDGn8LBknRNquXd7Xr+HPwxI8gBquQg5Ea6v36LreSVODtRy8xwTapCUEnWe2Fufabt1jiFZ2edrx2T9Vn2voniTXkdowKOLzuxpAEoCpoLe4aw4b8HI7L5Zra4bxRw8jVTxrPJFnRKFFjvGI/jaPzdk+BUsEbR4pLmp/SgJaJA9utzRxcAl/jIB3po+AcHHwbVHD7DgxdoKNaOkELRRge87aaI88fJVFpvqR/dowbs/Ep8RfJIubTO1gq8gep4DWqa13q52DOyNpz5bFXnE1JJO/FcnxlryWuAXLkhqcAmzNfjgrCx2emJ/ZDs1mpmp7QhcyIwKTGEGMKQ1JpBmKVAcVEapUJUVrlc2MrS3ZLksrZStDdxyWddOW2umbJXzDVZW630Wls7sEYvK5fys/t4H8Ybl/h7Y5zRRk/8ANbsBOEgH+Qr/AJLAr3/41XR11h60CrrO8O36D+y4eOgeS8AW8c19+3L1G659OKN21jfGlD5ry5bbobbNKIs1sPk7EedVHknY3/G1zVn9XtqhriMwsn0hulxd1zcWgAPbrZT8Q/t9FtWOQJ4CDpM8FlnVjs3ibjzW2xnRBzCDWi3Vou9jq6FGOOYI7BPD8Poszet2vjxMLqfMwFzfFuXNbZ3K4/J4bParjkz2LT/CiJzrxDm10WRvLjq7RAAP3qVHd10TWlwaxui3W9/ZaPHE8l6/0Nuuz2GLRa8Oe6hkec3HdsA1BVajn6b6xxkqczDBZf8A/Rwxj+oORVZb+nFBSFlTqJw8llfRzF19NreF4RwML5XhrQK1JXl1+36+3vxBZZmGrGHOQjJ7x6BQbU6W0u07S4kA1az8I4jWkml1N/ZRdV1+H8eY937c5+KsLMxQbLCruzxYKHS8FBz4pWFMB9Aur7+q63ipAdt8fqiPj0cx9DwKjNdVXcFHMFcQQM0HJ1WLlNlu/wCU03HEfUKJJC9ubTxb2h9UyspqYYxs9lwkB1pyCcwU37jiErjXUBwB9ykXIBnV7/IJwbxSrkBwXLkoaTkEAi5FZASpkFhS6qYtQY4C7cp9nsanQ2WiNLQNPBLrWY4r6IjAmNCMwJlIKwIzQhNCM1KtJD2o8aC1GYpq8rKyuV/d8izlmKvLC5Z10RrbBLktPd76rHWB+S093yKf2nzZ7hPvSxNnhkhdlLG9h/yaRVfJ1rs5jkex2bHFp4g0PmF9dNK+cPildvV2+0EDAyaXKRofXxcV0SvOk9Vj1a9Grb1Uwr3XYO4beWBVUlB17FVnSzeXr1YCikROWf6L3oJGBjsxg3lm07xq3cFevZrC5tTj1Mbmp2EtFjDsRgdqgmN7DrptH0VjFNqKNQFJSpEtflPFoKdX8v8AqFPfZwdQ8EN1lGz1R0vjP4igb/AAIsYAx80TqxqAXdVVJcCklJwHilggUhkCnWazoVwtlsys4Y6JYIlKDFHV5j5ob7Jrz9fvwXNP3zXOP3zXa8I5rldXTJVlNhI9x6qgCtLkko5zdorzH7oPP2uUrUq4IahS2dru80Hkoz7tZq0hwP1U+iQhBcisN3bHnmAmGxH5v+f1VmQm6KB8YrhZN58AE8WUbzz+inBieGIHxiG2zbh98UZtm2qSGojWpdVMhxQqUxlErRRNLkl84cSg2nulEATJhgUQqiMCMxqdDDVHkYAnaJkwBEaExpqjMCSpCgIjE1PalVRMgKt7CVRxFWties63zWqu8rS3eVk7vlyWnu9yhd9xpIjgvHfihZQ+2yb2R146A/RevWU4LyTphP1lsmcMg/RH+ADT5grWX08/x4/3Xk9qs5jcWnlwQVsb7urrG1GYxCyD2kGhwIWsvWfkxc1Ju629U+uOiaaQGYpk5v8AcP0XpF2W4SAAkF1KgjJ7dT2+GI1EEal5arG6rzMR0SToVqCO9G752eVW66DIgELWen4vJcV6f1NUwsLVBue+mvo15aHEdlw7kg2tOo7j+iuy1YWc+3pY1NTsR4pAiFqQwhIGEb1K+FEaeIUoBRmNQch0MClxR0TI1IjKmqkHjCO0ILEZiS3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6336703" cy="260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861353" cy="967331"/>
          </a:xfrm>
        </p:spPr>
        <p:txBody>
          <a:bodyPr/>
          <a:lstStyle/>
          <a:p>
            <a:r>
              <a:rPr lang="en-AU" dirty="0" smtClean="0"/>
              <a:t>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128792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 smtClean="0">
                <a:latin typeface="Calibri" panose="020F0502020204030204" pitchFamily="34" charset="0"/>
              </a:rPr>
              <a:t>Overshot</a:t>
            </a:r>
            <a:r>
              <a:rPr lang="en-AU" b="1" dirty="0">
                <a:latin typeface="Calibri" panose="020F0502020204030204" pitchFamily="34" charset="0"/>
              </a:rPr>
              <a:t>: </a:t>
            </a:r>
            <a:r>
              <a:rPr lang="en-AU" b="1" dirty="0" smtClean="0">
                <a:latin typeface="Calibri" panose="020F0502020204030204" pitchFamily="34" charset="0"/>
              </a:rPr>
              <a:t> </a:t>
            </a:r>
            <a:r>
              <a:rPr lang="en-AU" dirty="0" smtClean="0">
                <a:latin typeface="Calibri" panose="020F0502020204030204" pitchFamily="34" charset="0"/>
              </a:rPr>
              <a:t>Camera </a:t>
            </a:r>
            <a:r>
              <a:rPr lang="en-AU" dirty="0">
                <a:latin typeface="Calibri" panose="020F0502020204030204" pitchFamily="34" charset="0"/>
              </a:rPr>
              <a:t>is positioned directly above the subject. </a:t>
            </a:r>
            <a:endParaRPr lang="en-A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</a:rPr>
              <a:t/>
            </a:r>
            <a:br>
              <a:rPr lang="en-AU" dirty="0">
                <a:latin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</a:rPr>
              <a:t>High Angle</a:t>
            </a:r>
            <a:r>
              <a:rPr lang="en-AU" dirty="0">
                <a:latin typeface="Calibri" panose="020F0502020204030204" pitchFamily="34" charset="0"/>
              </a:rPr>
              <a:t>: The camera is positioned above the subject, looking down at an angle. </a:t>
            </a:r>
            <a:r>
              <a:rPr lang="en-AU" dirty="0" smtClean="0">
                <a:latin typeface="Calibri" panose="020F0502020204030204" pitchFamily="34" charset="0"/>
              </a:rPr>
              <a:t>This aims to make </a:t>
            </a:r>
            <a:r>
              <a:rPr lang="en-AU" dirty="0">
                <a:latin typeface="Calibri" panose="020F0502020204030204" pitchFamily="34" charset="0"/>
              </a:rPr>
              <a:t>the subject appear smaller, powerless and more vulnerable. </a:t>
            </a:r>
            <a:endParaRPr lang="en-A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</a:rPr>
              <a:t/>
            </a:r>
            <a:br>
              <a:rPr lang="en-AU" dirty="0">
                <a:latin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</a:rPr>
              <a:t>Eye Level: </a:t>
            </a:r>
            <a:r>
              <a:rPr lang="en-AU" b="1" dirty="0" smtClean="0">
                <a:latin typeface="Calibri" panose="020F0502020204030204" pitchFamily="34" charset="0"/>
              </a:rPr>
              <a:t> </a:t>
            </a:r>
            <a:r>
              <a:rPr lang="en-AU" dirty="0" smtClean="0">
                <a:latin typeface="Calibri" panose="020F0502020204030204" pitchFamily="34" charset="0"/>
              </a:rPr>
              <a:t>Most commonly </a:t>
            </a:r>
            <a:r>
              <a:rPr lang="en-AU" dirty="0">
                <a:latin typeface="Calibri" panose="020F0502020204030204" pitchFamily="34" charset="0"/>
              </a:rPr>
              <a:t>used camera </a:t>
            </a:r>
            <a:r>
              <a:rPr lang="en-AU" dirty="0" smtClean="0">
                <a:latin typeface="Calibri" panose="020F0502020204030204" pitchFamily="34" charset="0"/>
              </a:rPr>
              <a:t>angle. Creates </a:t>
            </a:r>
            <a:r>
              <a:rPr lang="en-AU" dirty="0">
                <a:latin typeface="Calibri" panose="020F0502020204030204" pitchFamily="34" charset="0"/>
              </a:rPr>
              <a:t>a sense of normalcy </a:t>
            </a:r>
            <a:r>
              <a:rPr lang="en-AU" dirty="0" smtClean="0">
                <a:latin typeface="Calibri" panose="020F0502020204030204" pitchFamily="34" charset="0"/>
              </a:rPr>
              <a:t>because </a:t>
            </a:r>
            <a:r>
              <a:rPr lang="en-AU" dirty="0" smtClean="0">
                <a:latin typeface="Calibri" panose="020F0502020204030204" pitchFamily="34" charset="0"/>
              </a:rPr>
              <a:t>it is </a:t>
            </a:r>
            <a:r>
              <a:rPr lang="en-AU" dirty="0">
                <a:latin typeface="Calibri" panose="020F0502020204030204" pitchFamily="34" charset="0"/>
              </a:rPr>
              <a:t>how we see the world. </a:t>
            </a:r>
            <a:endParaRPr lang="en-A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</a:rPr>
              <a:t/>
            </a:r>
            <a:br>
              <a:rPr lang="en-AU" dirty="0">
                <a:latin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</a:rPr>
              <a:t>Low Angle: </a:t>
            </a:r>
            <a:r>
              <a:rPr lang="en-AU" b="1" dirty="0" smtClean="0">
                <a:latin typeface="Calibri" panose="020F0502020204030204" pitchFamily="34" charset="0"/>
              </a:rPr>
              <a:t> </a:t>
            </a:r>
            <a:r>
              <a:rPr lang="en-AU" dirty="0" smtClean="0">
                <a:latin typeface="Calibri" panose="020F0502020204030204" pitchFamily="34" charset="0"/>
              </a:rPr>
              <a:t>Camera positioned </a:t>
            </a:r>
            <a:r>
              <a:rPr lang="en-AU" dirty="0">
                <a:latin typeface="Calibri" panose="020F0502020204030204" pitchFamily="34" charset="0"/>
              </a:rPr>
              <a:t>below eye level, looking up, to imply a sense of power and dominance</a:t>
            </a:r>
            <a:r>
              <a:rPr lang="en-AU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</a:rPr>
              <a:t/>
            </a:r>
            <a:br>
              <a:rPr lang="en-AU" dirty="0">
                <a:latin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</a:rPr>
              <a:t>Undershot: </a:t>
            </a:r>
            <a:r>
              <a:rPr lang="en-AU" dirty="0">
                <a:latin typeface="Calibri" panose="020F0502020204030204" pitchFamily="34" charset="0"/>
              </a:rPr>
              <a:t>The camera is positioned directly beneath the subject, looking up. Often coupled with point-of-view shots when the character is looking up at something. </a:t>
            </a:r>
          </a:p>
        </p:txBody>
      </p:sp>
    </p:spTree>
    <p:extLst>
      <p:ext uri="{BB962C8B-B14F-4D97-AF65-F5344CB8AC3E}">
        <p14:creationId xmlns:p14="http://schemas.microsoft.com/office/powerpoint/2010/main" val="41614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Meet Chloe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latin typeface="Calibri" panose="020F0502020204030204" pitchFamily="34" charset="0"/>
              </a:rPr>
              <a:t>By yourself: </a:t>
            </a:r>
            <a:r>
              <a:rPr lang="en-AU" sz="2800" dirty="0" smtClean="0">
                <a:latin typeface="Calibri" panose="020F0502020204030204" pitchFamily="34" charset="0"/>
              </a:rPr>
              <a:t>Label each picture with the type of camera angle used</a:t>
            </a:r>
            <a:endParaRPr lang="en-AU" sz="2600" dirty="0" smtClean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</a:endParaRPr>
          </a:p>
          <a:p>
            <a:r>
              <a:rPr lang="en-AU" sz="2800" dirty="0" smtClean="0">
                <a:latin typeface="Calibri" panose="020F0502020204030204" pitchFamily="34" charset="0"/>
              </a:rPr>
              <a:t>When you are done, swap with a </a:t>
            </a:r>
            <a:r>
              <a:rPr lang="en-AU" sz="2800" dirty="0" smtClean="0">
                <a:latin typeface="Calibri" panose="020F0502020204030204" pitchFamily="34" charset="0"/>
              </a:rPr>
              <a:t>partner.</a:t>
            </a:r>
            <a:endParaRPr lang="en-A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auren\Pictures\Chloe\IMG_16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5" b="17515"/>
          <a:stretch/>
        </p:blipFill>
        <p:spPr bwMode="auto">
          <a:xfrm>
            <a:off x="3635896" y="3783642"/>
            <a:ext cx="1736725" cy="2315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Lauren\Pictures\Chloe\IMG_227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3841" r="20517" b="25209"/>
          <a:stretch/>
        </p:blipFill>
        <p:spPr bwMode="auto">
          <a:xfrm>
            <a:off x="931763" y="3789040"/>
            <a:ext cx="1729105" cy="2305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Lauren\Pictures\Chloe\IMG_316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11639" r="24366" b="18240"/>
          <a:stretch/>
        </p:blipFill>
        <p:spPr bwMode="auto">
          <a:xfrm rot="5400000">
            <a:off x="6178428" y="4071615"/>
            <a:ext cx="2303145" cy="172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Lauren\Pictures\Chloe\IMG_036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161" r="13929" b="2151"/>
          <a:stretch/>
        </p:blipFill>
        <p:spPr bwMode="auto">
          <a:xfrm>
            <a:off x="931763" y="764704"/>
            <a:ext cx="2444750" cy="1776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Lauren\Pictures\Chloe\IMG_458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0642" b="12195"/>
          <a:stretch/>
        </p:blipFill>
        <p:spPr bwMode="auto">
          <a:xfrm>
            <a:off x="5805366" y="749464"/>
            <a:ext cx="2388235" cy="1791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31603" y="1468402"/>
            <a:ext cx="107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Eye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932039" y="764704"/>
            <a:ext cx="79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Under Shot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112239" y="33569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High Angle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0182" y="33551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Low Angle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5924" y="336809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Over Shot</a:t>
            </a:r>
          </a:p>
        </p:txBody>
      </p:sp>
    </p:spTree>
    <p:extLst>
      <p:ext uri="{BB962C8B-B14F-4D97-AF65-F5344CB8AC3E}">
        <p14:creationId xmlns:p14="http://schemas.microsoft.com/office/powerpoint/2010/main" val="29388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546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Pushpin</vt:lpstr>
      <vt:lpstr>CAMELS</vt:lpstr>
      <vt:lpstr>What does it stand for?</vt:lpstr>
      <vt:lpstr>Camera</vt:lpstr>
      <vt:lpstr>PowerPoint Presentation</vt:lpstr>
      <vt:lpstr>PowerPoint Presentation</vt:lpstr>
      <vt:lpstr>PowerPoint Presentation</vt:lpstr>
      <vt:lpstr>Angles</vt:lpstr>
      <vt:lpstr>Meet Chloe</vt:lpstr>
      <vt:lpstr>PowerPoint Presentation</vt:lpstr>
      <vt:lpstr>Movement</vt:lpstr>
      <vt:lpstr>Touch of Evil (1958)</vt:lpstr>
      <vt:lpstr>Acting</vt:lpstr>
      <vt:lpstr>Mise en scene</vt:lpstr>
      <vt:lpstr>Editing</vt:lpstr>
      <vt:lpstr>Editing</vt:lpstr>
      <vt:lpstr>Remember:</vt:lpstr>
      <vt:lpstr>Lighting</vt:lpstr>
      <vt:lpstr>Key Light</vt:lpstr>
      <vt:lpstr>Fill Light</vt:lpstr>
      <vt:lpstr>Back Light</vt:lpstr>
      <vt:lpstr>Sound</vt:lpstr>
      <vt:lpstr>Watch this clip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CAMELS</dc:title>
  <dc:creator>Lauren</dc:creator>
  <cp:lastModifiedBy>Lauren</cp:lastModifiedBy>
  <cp:revision>90</cp:revision>
  <dcterms:created xsi:type="dcterms:W3CDTF">2014-04-24T07:49:00Z</dcterms:created>
  <dcterms:modified xsi:type="dcterms:W3CDTF">2014-04-26T07:29:54Z</dcterms:modified>
</cp:coreProperties>
</file>