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6"/>
  </p:notesMasterIdLst>
  <p:handoutMasterIdLst>
    <p:handoutMasterId r:id="rId57"/>
  </p:handoutMasterIdLst>
  <p:sldIdLst>
    <p:sldId id="309" r:id="rId2"/>
    <p:sldId id="312" r:id="rId3"/>
    <p:sldId id="256" r:id="rId4"/>
    <p:sldId id="315" r:id="rId5"/>
    <p:sldId id="268" r:id="rId6"/>
    <p:sldId id="280" r:id="rId7"/>
    <p:sldId id="294" r:id="rId8"/>
    <p:sldId id="308" r:id="rId9"/>
    <p:sldId id="262" r:id="rId10"/>
    <p:sldId id="267" r:id="rId11"/>
    <p:sldId id="266" r:id="rId12"/>
    <p:sldId id="330" r:id="rId13"/>
    <p:sldId id="257" r:id="rId14"/>
    <p:sldId id="258" r:id="rId15"/>
    <p:sldId id="326" r:id="rId16"/>
    <p:sldId id="260" r:id="rId17"/>
    <p:sldId id="327" r:id="rId18"/>
    <p:sldId id="328" r:id="rId19"/>
    <p:sldId id="329" r:id="rId20"/>
    <p:sldId id="277" r:id="rId21"/>
    <p:sldId id="316" r:id="rId22"/>
    <p:sldId id="285" r:id="rId23"/>
    <p:sldId id="276" r:id="rId24"/>
    <p:sldId id="281" r:id="rId25"/>
    <p:sldId id="279" r:id="rId26"/>
    <p:sldId id="283" r:id="rId27"/>
    <p:sldId id="264" r:id="rId28"/>
    <p:sldId id="319" r:id="rId29"/>
    <p:sldId id="302" r:id="rId30"/>
    <p:sldId id="303" r:id="rId31"/>
    <p:sldId id="261" r:id="rId32"/>
    <p:sldId id="272" r:id="rId33"/>
    <p:sldId id="263" r:id="rId34"/>
    <p:sldId id="301" r:id="rId35"/>
    <p:sldId id="317" r:id="rId36"/>
    <p:sldId id="273" r:id="rId37"/>
    <p:sldId id="271" r:id="rId38"/>
    <p:sldId id="259" r:id="rId39"/>
    <p:sldId id="321" r:id="rId40"/>
    <p:sldId id="304" r:id="rId41"/>
    <p:sldId id="311" r:id="rId42"/>
    <p:sldId id="265" r:id="rId43"/>
    <p:sldId id="325" r:id="rId44"/>
    <p:sldId id="289" r:id="rId45"/>
    <p:sldId id="313" r:id="rId46"/>
    <p:sldId id="314" r:id="rId47"/>
    <p:sldId id="306" r:id="rId48"/>
    <p:sldId id="320" r:id="rId49"/>
    <p:sldId id="324" r:id="rId50"/>
    <p:sldId id="295" r:id="rId51"/>
    <p:sldId id="287" r:id="rId52"/>
    <p:sldId id="288" r:id="rId53"/>
    <p:sldId id="298" r:id="rId54"/>
    <p:sldId id="322" r:id="rId55"/>
  </p:sldIdLst>
  <p:sldSz cx="9144000" cy="6858000" type="screen4x3"/>
  <p:notesSz cx="6858000" cy="9144000"/>
  <p:custDataLst>
    <p:tags r:id="rId5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4" autoAdjust="0"/>
    <p:restoredTop sz="94675" autoAdjust="0"/>
  </p:normalViewPr>
  <p:slideViewPr>
    <p:cSldViewPr>
      <p:cViewPr>
        <p:scale>
          <a:sx n="63" d="100"/>
          <a:sy n="63" d="100"/>
        </p:scale>
        <p:origin x="-80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902"/>
    </p:cViewPr>
  </p:sorterViewPr>
  <p:notesViewPr>
    <p:cSldViewPr>
      <p:cViewPr varScale="1">
        <p:scale>
          <a:sx n="47" d="100"/>
          <a:sy n="47" d="100"/>
        </p:scale>
        <p:origin x="-1986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notesMaster" Target="notesMasters/notesMaster1.xml"/><Relationship Id="rId57" Type="http://schemas.openxmlformats.org/officeDocument/2006/relationships/handoutMaster" Target="handoutMasters/handoutMaster1.xml"/><Relationship Id="rId58" Type="http://schemas.openxmlformats.org/officeDocument/2006/relationships/printerSettings" Target="printerSettings/printerSettings1.bin"/><Relationship Id="rId59" Type="http://schemas.openxmlformats.org/officeDocument/2006/relationships/tags" Target="tags/tag1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presProps" Target="presProps.xml"/><Relationship Id="rId61" Type="http://schemas.openxmlformats.org/officeDocument/2006/relationships/viewProps" Target="viewProps.xml"/><Relationship Id="rId62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081F9E2-30F7-412F-B9AE-4A85502065C0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C0A8E10B-7061-470D-82B5-3511CC221B75}">
      <dgm:prSet phldrT="[Text]"/>
      <dgm:spPr/>
      <dgm:t>
        <a:bodyPr/>
        <a:lstStyle/>
        <a:p>
          <a:r>
            <a:rPr lang="en-A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tragedy</a:t>
          </a:r>
          <a:endParaRPr lang="en-GB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6687A97-C9D3-4A03-94DF-826BBE9137B1}" type="parTrans" cxnId="{9A329C48-A723-4009-ADF6-EFB59CB2541D}">
      <dgm:prSet/>
      <dgm:spPr/>
      <dgm:t>
        <a:bodyPr/>
        <a:lstStyle/>
        <a:p>
          <a:endParaRPr lang="en-GB"/>
        </a:p>
      </dgm:t>
    </dgm:pt>
    <dgm:pt modelId="{0C210087-64B3-42C0-A8AC-7441D7B0B2B8}" type="sibTrans" cxnId="{9A329C48-A723-4009-ADF6-EFB59CB2541D}">
      <dgm:prSet/>
      <dgm:spPr/>
      <dgm:t>
        <a:bodyPr/>
        <a:lstStyle/>
        <a:p>
          <a:endParaRPr lang="en-GB"/>
        </a:p>
      </dgm:t>
    </dgm:pt>
    <dgm:pt modelId="{7A23DD01-578E-46D1-A316-EE5DF57ECA88}">
      <dgm:prSet phldrT="[Text]"/>
      <dgm:spPr/>
      <dgm:t>
        <a:bodyPr/>
        <a:lstStyle/>
        <a:p>
          <a:r>
            <a:rPr lang="en-A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drama</a:t>
          </a:r>
          <a:endParaRPr lang="en-GB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C4CFB18-4AEF-43B4-9E80-70C681EF4FBA}" type="parTrans" cxnId="{729F3447-7B00-410A-9358-BB23B6810C07}">
      <dgm:prSet/>
      <dgm:spPr/>
      <dgm:t>
        <a:bodyPr/>
        <a:lstStyle/>
        <a:p>
          <a:endParaRPr lang="en-GB"/>
        </a:p>
      </dgm:t>
    </dgm:pt>
    <dgm:pt modelId="{1C1E3C41-7053-4B5F-91B6-51410163553C}" type="sibTrans" cxnId="{729F3447-7B00-410A-9358-BB23B6810C07}">
      <dgm:prSet/>
      <dgm:spPr/>
      <dgm:t>
        <a:bodyPr/>
        <a:lstStyle/>
        <a:p>
          <a:endParaRPr lang="en-GB"/>
        </a:p>
      </dgm:t>
    </dgm:pt>
    <dgm:pt modelId="{056100F2-3EEC-47DC-BF00-384F1139C365}">
      <dgm:prSet phldrT="[Text]"/>
      <dgm:spPr/>
      <dgm:t>
        <a:bodyPr/>
        <a:lstStyle/>
        <a:p>
          <a:r>
            <a:rPr lang="en-A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comedy</a:t>
          </a:r>
          <a:endParaRPr lang="en-GB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3E21832-4637-4B4F-9603-0CABB9EE29CA}" type="parTrans" cxnId="{E3F825B9-7D6D-42DD-8248-B489DFEC16B8}">
      <dgm:prSet/>
      <dgm:spPr/>
      <dgm:t>
        <a:bodyPr/>
        <a:lstStyle/>
        <a:p>
          <a:endParaRPr lang="en-GB"/>
        </a:p>
      </dgm:t>
    </dgm:pt>
    <dgm:pt modelId="{8D5830A6-70E9-405C-832A-591CF4920E8B}" type="sibTrans" cxnId="{E3F825B9-7D6D-42DD-8248-B489DFEC16B8}">
      <dgm:prSet/>
      <dgm:spPr/>
      <dgm:t>
        <a:bodyPr/>
        <a:lstStyle/>
        <a:p>
          <a:endParaRPr lang="en-GB"/>
        </a:p>
      </dgm:t>
    </dgm:pt>
    <dgm:pt modelId="{8A4FA26C-1E34-4B1E-AAA8-B99EE4D2AF38}" type="pres">
      <dgm:prSet presAssocID="{A081F9E2-30F7-412F-B9AE-4A85502065C0}" presName="compositeShape" presStyleCnt="0">
        <dgm:presLayoutVars>
          <dgm:chMax val="7"/>
          <dgm:dir/>
          <dgm:resizeHandles val="exact"/>
        </dgm:presLayoutVars>
      </dgm:prSet>
      <dgm:spPr/>
    </dgm:pt>
    <dgm:pt modelId="{9E8E3310-16A3-47D5-9E7B-4D509A844EE6}" type="pres">
      <dgm:prSet presAssocID="{C0A8E10B-7061-470D-82B5-3511CC221B75}" presName="circ1" presStyleLbl="vennNode1" presStyleIdx="0" presStyleCnt="3"/>
      <dgm:spPr/>
      <dgm:t>
        <a:bodyPr/>
        <a:lstStyle/>
        <a:p>
          <a:endParaRPr lang="en-GB"/>
        </a:p>
      </dgm:t>
    </dgm:pt>
    <dgm:pt modelId="{72AF1031-A9A1-437D-8DF7-7053A4445491}" type="pres">
      <dgm:prSet presAssocID="{C0A8E10B-7061-470D-82B5-3511CC221B75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2EEA4BA-DF44-47A3-942B-71D8A0984362}" type="pres">
      <dgm:prSet presAssocID="{7A23DD01-578E-46D1-A316-EE5DF57ECA88}" presName="circ2" presStyleLbl="vennNode1" presStyleIdx="1" presStyleCnt="3"/>
      <dgm:spPr/>
      <dgm:t>
        <a:bodyPr/>
        <a:lstStyle/>
        <a:p>
          <a:endParaRPr lang="en-GB"/>
        </a:p>
      </dgm:t>
    </dgm:pt>
    <dgm:pt modelId="{1F92BCDD-E1FB-4E92-9968-221E4616AF7D}" type="pres">
      <dgm:prSet presAssocID="{7A23DD01-578E-46D1-A316-EE5DF57ECA88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9459F65-5257-488A-96C2-4138C5A67E98}" type="pres">
      <dgm:prSet presAssocID="{056100F2-3EEC-47DC-BF00-384F1139C365}" presName="circ3" presStyleLbl="vennNode1" presStyleIdx="2" presStyleCnt="3"/>
      <dgm:spPr/>
      <dgm:t>
        <a:bodyPr/>
        <a:lstStyle/>
        <a:p>
          <a:endParaRPr lang="en-GB"/>
        </a:p>
      </dgm:t>
    </dgm:pt>
    <dgm:pt modelId="{E5D32F04-EC81-4B18-9BE9-A2B1ABA80518}" type="pres">
      <dgm:prSet presAssocID="{056100F2-3EEC-47DC-BF00-384F1139C365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729F3447-7B00-410A-9358-BB23B6810C07}" srcId="{A081F9E2-30F7-412F-B9AE-4A85502065C0}" destId="{7A23DD01-578E-46D1-A316-EE5DF57ECA88}" srcOrd="1" destOrd="0" parTransId="{5C4CFB18-4AEF-43B4-9E80-70C681EF4FBA}" sibTransId="{1C1E3C41-7053-4B5F-91B6-51410163553C}"/>
    <dgm:cxn modelId="{075C7E8C-8397-471A-8A9E-0F4E3FD3F52B}" type="presOf" srcId="{7A23DD01-578E-46D1-A316-EE5DF57ECA88}" destId="{1F92BCDD-E1FB-4E92-9968-221E4616AF7D}" srcOrd="1" destOrd="0" presId="urn:microsoft.com/office/officeart/2005/8/layout/venn1"/>
    <dgm:cxn modelId="{BC1FDA9E-6218-4E6F-B50E-54A17329B38E}" type="presOf" srcId="{7A23DD01-578E-46D1-A316-EE5DF57ECA88}" destId="{32EEA4BA-DF44-47A3-942B-71D8A0984362}" srcOrd="0" destOrd="0" presId="urn:microsoft.com/office/officeart/2005/8/layout/venn1"/>
    <dgm:cxn modelId="{61A4B69B-827C-4779-A69C-8F7613293E66}" type="presOf" srcId="{056100F2-3EEC-47DC-BF00-384F1139C365}" destId="{A9459F65-5257-488A-96C2-4138C5A67E98}" srcOrd="0" destOrd="0" presId="urn:microsoft.com/office/officeart/2005/8/layout/venn1"/>
    <dgm:cxn modelId="{E3F825B9-7D6D-42DD-8248-B489DFEC16B8}" srcId="{A081F9E2-30F7-412F-B9AE-4A85502065C0}" destId="{056100F2-3EEC-47DC-BF00-384F1139C365}" srcOrd="2" destOrd="0" parTransId="{83E21832-4637-4B4F-9603-0CABB9EE29CA}" sibTransId="{8D5830A6-70E9-405C-832A-591CF4920E8B}"/>
    <dgm:cxn modelId="{FCFDD234-9A45-4EC3-AE7B-9F9DF0DBA61E}" type="presOf" srcId="{C0A8E10B-7061-470D-82B5-3511CC221B75}" destId="{9E8E3310-16A3-47D5-9E7B-4D509A844EE6}" srcOrd="0" destOrd="0" presId="urn:microsoft.com/office/officeart/2005/8/layout/venn1"/>
    <dgm:cxn modelId="{730927B4-0179-4EEA-99C2-CAA2DF1DAD19}" type="presOf" srcId="{056100F2-3EEC-47DC-BF00-384F1139C365}" destId="{E5D32F04-EC81-4B18-9BE9-A2B1ABA80518}" srcOrd="1" destOrd="0" presId="urn:microsoft.com/office/officeart/2005/8/layout/venn1"/>
    <dgm:cxn modelId="{101CECF3-D057-41D6-8A1A-FEE7F9BFAF5D}" type="presOf" srcId="{C0A8E10B-7061-470D-82B5-3511CC221B75}" destId="{72AF1031-A9A1-437D-8DF7-7053A4445491}" srcOrd="1" destOrd="0" presId="urn:microsoft.com/office/officeart/2005/8/layout/venn1"/>
    <dgm:cxn modelId="{EACAB6FE-BEAC-4AE4-AD98-1144CC569263}" type="presOf" srcId="{A081F9E2-30F7-412F-B9AE-4A85502065C0}" destId="{8A4FA26C-1E34-4B1E-AAA8-B99EE4D2AF38}" srcOrd="0" destOrd="0" presId="urn:microsoft.com/office/officeart/2005/8/layout/venn1"/>
    <dgm:cxn modelId="{9A329C48-A723-4009-ADF6-EFB59CB2541D}" srcId="{A081F9E2-30F7-412F-B9AE-4A85502065C0}" destId="{C0A8E10B-7061-470D-82B5-3511CC221B75}" srcOrd="0" destOrd="0" parTransId="{76687A97-C9D3-4A03-94DF-826BBE9137B1}" sibTransId="{0C210087-64B3-42C0-A8AC-7441D7B0B2B8}"/>
    <dgm:cxn modelId="{45BE243D-4B6F-4193-8074-2CE9AE651D6E}" type="presParOf" srcId="{8A4FA26C-1E34-4B1E-AAA8-B99EE4D2AF38}" destId="{9E8E3310-16A3-47D5-9E7B-4D509A844EE6}" srcOrd="0" destOrd="0" presId="urn:microsoft.com/office/officeart/2005/8/layout/venn1"/>
    <dgm:cxn modelId="{06E895BE-EFE8-436A-B554-ABD1EE7107FA}" type="presParOf" srcId="{8A4FA26C-1E34-4B1E-AAA8-B99EE4D2AF38}" destId="{72AF1031-A9A1-437D-8DF7-7053A4445491}" srcOrd="1" destOrd="0" presId="urn:microsoft.com/office/officeart/2005/8/layout/venn1"/>
    <dgm:cxn modelId="{7CDD4A92-3BA6-4901-AFBD-4103253C83F4}" type="presParOf" srcId="{8A4FA26C-1E34-4B1E-AAA8-B99EE4D2AF38}" destId="{32EEA4BA-DF44-47A3-942B-71D8A0984362}" srcOrd="2" destOrd="0" presId="urn:microsoft.com/office/officeart/2005/8/layout/venn1"/>
    <dgm:cxn modelId="{6B220392-32C5-4AF0-8CA2-014FBC5FBA4B}" type="presParOf" srcId="{8A4FA26C-1E34-4B1E-AAA8-B99EE4D2AF38}" destId="{1F92BCDD-E1FB-4E92-9968-221E4616AF7D}" srcOrd="3" destOrd="0" presId="urn:microsoft.com/office/officeart/2005/8/layout/venn1"/>
    <dgm:cxn modelId="{1409464C-BE31-46F9-BF66-F221F73C9A14}" type="presParOf" srcId="{8A4FA26C-1E34-4B1E-AAA8-B99EE4D2AF38}" destId="{A9459F65-5257-488A-96C2-4138C5A67E98}" srcOrd="4" destOrd="0" presId="urn:microsoft.com/office/officeart/2005/8/layout/venn1"/>
    <dgm:cxn modelId="{2E662D23-E2A6-4A10-AF21-0EDC70C53595}" type="presParOf" srcId="{8A4FA26C-1E34-4B1E-AAA8-B99EE4D2AF38}" destId="{E5D32F04-EC81-4B18-9BE9-A2B1ABA80518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EE32883-4054-48F9-84B4-5B300C589DC2}" type="doc">
      <dgm:prSet loTypeId="urn:microsoft.com/office/officeart/2005/8/layout/venn2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GB"/>
        </a:p>
      </dgm:t>
    </dgm:pt>
    <dgm:pt modelId="{73373EF4-35BD-4EC8-809D-4D1ACEDC2922}">
      <dgm:prSet phldrT="[Text]" custT="1"/>
      <dgm:spPr/>
      <dgm:t>
        <a:bodyPr/>
        <a:lstStyle/>
        <a:p>
          <a:r>
            <a:rPr lang="en-AU" sz="3000" b="1" u="none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conflict</a:t>
          </a:r>
          <a:endParaRPr lang="en-GB" sz="3000" b="1" u="none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9E726A5-55C9-4AF6-B91A-CE785D46E326}" type="sibTrans" cxnId="{10FFCE72-1289-4404-8949-44CD7BCD1191}">
      <dgm:prSet/>
      <dgm:spPr/>
      <dgm:t>
        <a:bodyPr/>
        <a:lstStyle/>
        <a:p>
          <a:endParaRPr lang="en-GB"/>
        </a:p>
      </dgm:t>
    </dgm:pt>
    <dgm:pt modelId="{E9D4BBA8-4DAC-4EF7-BE37-DF062F48DC76}" type="parTrans" cxnId="{10FFCE72-1289-4404-8949-44CD7BCD1191}">
      <dgm:prSet/>
      <dgm:spPr/>
      <dgm:t>
        <a:bodyPr/>
        <a:lstStyle/>
        <a:p>
          <a:endParaRPr lang="en-GB"/>
        </a:p>
      </dgm:t>
    </dgm:pt>
    <dgm:pt modelId="{23782E9D-A518-4F16-9EA5-A431613C4AC1}">
      <dgm:prSet phldrT="[Text]" custT="1"/>
      <dgm:spPr/>
      <dgm:t>
        <a:bodyPr/>
        <a:lstStyle/>
        <a:p>
          <a:pPr algn="ctr"/>
          <a:r>
            <a:rPr lang="en-AU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Texts</a:t>
          </a:r>
          <a:endParaRPr lang="en-GB" sz="3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A9F949B-736B-47D9-BA7E-5E2B0A9B51D3}" type="sibTrans" cxnId="{5837ADBF-4A5D-4CD5-A69B-055225C793C6}">
      <dgm:prSet/>
      <dgm:spPr/>
      <dgm:t>
        <a:bodyPr/>
        <a:lstStyle/>
        <a:p>
          <a:endParaRPr lang="en-GB"/>
        </a:p>
      </dgm:t>
    </dgm:pt>
    <dgm:pt modelId="{822FE15A-FA3D-4D4B-BF0C-421E78434BC2}" type="parTrans" cxnId="{5837ADBF-4A5D-4CD5-A69B-055225C793C6}">
      <dgm:prSet/>
      <dgm:spPr/>
      <dgm:t>
        <a:bodyPr/>
        <a:lstStyle/>
        <a:p>
          <a:endParaRPr lang="en-GB"/>
        </a:p>
      </dgm:t>
    </dgm:pt>
    <dgm:pt modelId="{E5130289-FB11-4D14-85ED-A397CD42D5DE}">
      <dgm:prSet phldrT="[Text]" custT="1"/>
      <dgm:spPr/>
      <dgm:t>
        <a:bodyPr/>
        <a:lstStyle/>
        <a:p>
          <a:r>
            <a:rPr lang="en-AU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Real world</a:t>
          </a:r>
          <a:endParaRPr lang="en-GB" sz="3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204BD27-FE48-4C72-9EBB-7D3D731FC12E}" type="sibTrans" cxnId="{4587DB63-696B-4A4E-ABB7-081DAB4AE4C3}">
      <dgm:prSet/>
      <dgm:spPr/>
      <dgm:t>
        <a:bodyPr/>
        <a:lstStyle/>
        <a:p>
          <a:endParaRPr lang="en-GB"/>
        </a:p>
      </dgm:t>
    </dgm:pt>
    <dgm:pt modelId="{0F09F49F-7776-4192-9495-BF7B9FDAE0A0}" type="parTrans" cxnId="{4587DB63-696B-4A4E-ABB7-081DAB4AE4C3}">
      <dgm:prSet/>
      <dgm:spPr/>
      <dgm:t>
        <a:bodyPr/>
        <a:lstStyle/>
        <a:p>
          <a:endParaRPr lang="en-GB"/>
        </a:p>
      </dgm:t>
    </dgm:pt>
    <dgm:pt modelId="{1E6CB33A-3FE1-48A8-9C94-914E35140C29}" type="pres">
      <dgm:prSet presAssocID="{6EE32883-4054-48F9-84B4-5B300C589DC2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B623C8C9-5417-4A39-B27C-88DE022E9F71}" type="pres">
      <dgm:prSet presAssocID="{6EE32883-4054-48F9-84B4-5B300C589DC2}" presName="comp1" presStyleCnt="0"/>
      <dgm:spPr/>
    </dgm:pt>
    <dgm:pt modelId="{0C395366-6FD0-42F4-A633-B8E471A45435}" type="pres">
      <dgm:prSet presAssocID="{6EE32883-4054-48F9-84B4-5B300C589DC2}" presName="circle1" presStyleLbl="node1" presStyleIdx="0" presStyleCnt="3" custLinFactNeighborX="-509" custLinFactNeighborY="947"/>
      <dgm:spPr/>
      <dgm:t>
        <a:bodyPr/>
        <a:lstStyle/>
        <a:p>
          <a:endParaRPr lang="en-GB"/>
        </a:p>
      </dgm:t>
    </dgm:pt>
    <dgm:pt modelId="{76197340-8C5D-44E5-8BAC-7809C7472F6C}" type="pres">
      <dgm:prSet presAssocID="{6EE32883-4054-48F9-84B4-5B300C589DC2}" presName="c1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F80FCC7-406A-4799-AD69-EDC88CC645AB}" type="pres">
      <dgm:prSet presAssocID="{6EE32883-4054-48F9-84B4-5B300C589DC2}" presName="comp2" presStyleCnt="0"/>
      <dgm:spPr/>
    </dgm:pt>
    <dgm:pt modelId="{96916A54-0294-4DAE-B409-9F204C207DDE}" type="pres">
      <dgm:prSet presAssocID="{6EE32883-4054-48F9-84B4-5B300C589DC2}" presName="circle2" presStyleLbl="node1" presStyleIdx="1" presStyleCnt="3"/>
      <dgm:spPr/>
      <dgm:t>
        <a:bodyPr/>
        <a:lstStyle/>
        <a:p>
          <a:endParaRPr lang="en-GB"/>
        </a:p>
      </dgm:t>
    </dgm:pt>
    <dgm:pt modelId="{1A106DD4-E2D5-416F-A01C-3C1CB79C3544}" type="pres">
      <dgm:prSet presAssocID="{6EE32883-4054-48F9-84B4-5B300C589DC2}" presName="c2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81C2DE8-B55F-470F-887D-3C64A14F2BB0}" type="pres">
      <dgm:prSet presAssocID="{6EE32883-4054-48F9-84B4-5B300C589DC2}" presName="comp3" presStyleCnt="0"/>
      <dgm:spPr/>
    </dgm:pt>
    <dgm:pt modelId="{344A18F1-7695-4FA2-9C92-2FC04B0AE192}" type="pres">
      <dgm:prSet presAssocID="{6EE32883-4054-48F9-84B4-5B300C589DC2}" presName="circle3" presStyleLbl="node1" presStyleIdx="2" presStyleCnt="3" custLinFactNeighborX="-509" custLinFactNeighborY="-245"/>
      <dgm:spPr/>
      <dgm:t>
        <a:bodyPr/>
        <a:lstStyle/>
        <a:p>
          <a:endParaRPr lang="en-GB"/>
        </a:p>
      </dgm:t>
    </dgm:pt>
    <dgm:pt modelId="{6B054E64-FDEC-4292-8620-5ED8F248C02D}" type="pres">
      <dgm:prSet presAssocID="{6EE32883-4054-48F9-84B4-5B300C589DC2}" presName="c3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AE36BC87-E291-40E0-86A2-44089EC36B83}" type="presOf" srcId="{73373EF4-35BD-4EC8-809D-4D1ACEDC2922}" destId="{344A18F1-7695-4FA2-9C92-2FC04B0AE192}" srcOrd="0" destOrd="0" presId="urn:microsoft.com/office/officeart/2005/8/layout/venn2"/>
    <dgm:cxn modelId="{667EFD87-848C-458D-AB0A-B680C96E3240}" type="presOf" srcId="{23782E9D-A518-4F16-9EA5-A431613C4AC1}" destId="{76197340-8C5D-44E5-8BAC-7809C7472F6C}" srcOrd="1" destOrd="0" presId="urn:microsoft.com/office/officeart/2005/8/layout/venn2"/>
    <dgm:cxn modelId="{5837ADBF-4A5D-4CD5-A69B-055225C793C6}" srcId="{6EE32883-4054-48F9-84B4-5B300C589DC2}" destId="{23782E9D-A518-4F16-9EA5-A431613C4AC1}" srcOrd="0" destOrd="0" parTransId="{822FE15A-FA3D-4D4B-BF0C-421E78434BC2}" sibTransId="{2A9F949B-736B-47D9-BA7E-5E2B0A9B51D3}"/>
    <dgm:cxn modelId="{6BF2A8C1-68AB-43B4-ACBF-51B7C971E200}" type="presOf" srcId="{23782E9D-A518-4F16-9EA5-A431613C4AC1}" destId="{0C395366-6FD0-42F4-A633-B8E471A45435}" srcOrd="0" destOrd="0" presId="urn:microsoft.com/office/officeart/2005/8/layout/venn2"/>
    <dgm:cxn modelId="{F7B06A50-F727-4589-A080-9B18D240CEB0}" type="presOf" srcId="{73373EF4-35BD-4EC8-809D-4D1ACEDC2922}" destId="{6B054E64-FDEC-4292-8620-5ED8F248C02D}" srcOrd="1" destOrd="0" presId="urn:microsoft.com/office/officeart/2005/8/layout/venn2"/>
    <dgm:cxn modelId="{A9129FCD-99CF-4553-8D37-09E41BC1C44A}" type="presOf" srcId="{E5130289-FB11-4D14-85ED-A397CD42D5DE}" destId="{1A106DD4-E2D5-416F-A01C-3C1CB79C3544}" srcOrd="1" destOrd="0" presId="urn:microsoft.com/office/officeart/2005/8/layout/venn2"/>
    <dgm:cxn modelId="{8B4C29E6-102E-4E26-9277-C82EE400738D}" type="presOf" srcId="{E5130289-FB11-4D14-85ED-A397CD42D5DE}" destId="{96916A54-0294-4DAE-B409-9F204C207DDE}" srcOrd="0" destOrd="0" presId="urn:microsoft.com/office/officeart/2005/8/layout/venn2"/>
    <dgm:cxn modelId="{ED1DE54B-3873-4CEC-9470-31DF5A1B7BDF}" type="presOf" srcId="{6EE32883-4054-48F9-84B4-5B300C589DC2}" destId="{1E6CB33A-3FE1-48A8-9C94-914E35140C29}" srcOrd="0" destOrd="0" presId="urn:microsoft.com/office/officeart/2005/8/layout/venn2"/>
    <dgm:cxn modelId="{10FFCE72-1289-4404-8949-44CD7BCD1191}" srcId="{6EE32883-4054-48F9-84B4-5B300C589DC2}" destId="{73373EF4-35BD-4EC8-809D-4D1ACEDC2922}" srcOrd="2" destOrd="0" parTransId="{E9D4BBA8-4DAC-4EF7-BE37-DF062F48DC76}" sibTransId="{59E726A5-55C9-4AF6-B91A-CE785D46E326}"/>
    <dgm:cxn modelId="{4587DB63-696B-4A4E-ABB7-081DAB4AE4C3}" srcId="{6EE32883-4054-48F9-84B4-5B300C589DC2}" destId="{E5130289-FB11-4D14-85ED-A397CD42D5DE}" srcOrd="1" destOrd="0" parTransId="{0F09F49F-7776-4192-9495-BF7B9FDAE0A0}" sibTransId="{3204BD27-FE48-4C72-9EBB-7D3D731FC12E}"/>
    <dgm:cxn modelId="{4693FA67-0AEC-47A6-932D-EAF940FBC6F1}" type="presParOf" srcId="{1E6CB33A-3FE1-48A8-9C94-914E35140C29}" destId="{B623C8C9-5417-4A39-B27C-88DE022E9F71}" srcOrd="0" destOrd="0" presId="urn:microsoft.com/office/officeart/2005/8/layout/venn2"/>
    <dgm:cxn modelId="{5E80899A-63B2-4B1D-B794-39F8A1D8B6A3}" type="presParOf" srcId="{B623C8C9-5417-4A39-B27C-88DE022E9F71}" destId="{0C395366-6FD0-42F4-A633-B8E471A45435}" srcOrd="0" destOrd="0" presId="urn:microsoft.com/office/officeart/2005/8/layout/venn2"/>
    <dgm:cxn modelId="{F0C70C68-938F-4219-81AB-9D045E425135}" type="presParOf" srcId="{B623C8C9-5417-4A39-B27C-88DE022E9F71}" destId="{76197340-8C5D-44E5-8BAC-7809C7472F6C}" srcOrd="1" destOrd="0" presId="urn:microsoft.com/office/officeart/2005/8/layout/venn2"/>
    <dgm:cxn modelId="{12D80C4D-3248-4570-A532-87800499EC68}" type="presParOf" srcId="{1E6CB33A-3FE1-48A8-9C94-914E35140C29}" destId="{BF80FCC7-406A-4799-AD69-EDC88CC645AB}" srcOrd="1" destOrd="0" presId="urn:microsoft.com/office/officeart/2005/8/layout/venn2"/>
    <dgm:cxn modelId="{90E73FC3-C0F7-4D58-A68E-BC6D0E69B24A}" type="presParOf" srcId="{BF80FCC7-406A-4799-AD69-EDC88CC645AB}" destId="{96916A54-0294-4DAE-B409-9F204C207DDE}" srcOrd="0" destOrd="0" presId="urn:microsoft.com/office/officeart/2005/8/layout/venn2"/>
    <dgm:cxn modelId="{ADE293D8-CC3F-45CA-B064-1377F64AE950}" type="presParOf" srcId="{BF80FCC7-406A-4799-AD69-EDC88CC645AB}" destId="{1A106DD4-E2D5-416F-A01C-3C1CB79C3544}" srcOrd="1" destOrd="0" presId="urn:microsoft.com/office/officeart/2005/8/layout/venn2"/>
    <dgm:cxn modelId="{94140757-1258-42CB-9F6F-6B792D56828A}" type="presParOf" srcId="{1E6CB33A-3FE1-48A8-9C94-914E35140C29}" destId="{B81C2DE8-B55F-470F-887D-3C64A14F2BB0}" srcOrd="2" destOrd="0" presId="urn:microsoft.com/office/officeart/2005/8/layout/venn2"/>
    <dgm:cxn modelId="{4949CCC1-F807-4D29-89CA-DB858FACE97B}" type="presParOf" srcId="{B81C2DE8-B55F-470F-887D-3C64A14F2BB0}" destId="{344A18F1-7695-4FA2-9C92-2FC04B0AE192}" srcOrd="0" destOrd="0" presId="urn:microsoft.com/office/officeart/2005/8/layout/venn2"/>
    <dgm:cxn modelId="{CF170DDF-F0E8-4E34-B5A6-27F3D1972760}" type="presParOf" srcId="{B81C2DE8-B55F-470F-887D-3C64A14F2BB0}" destId="{6B054E64-FDEC-4292-8620-5ED8F248C02D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7748F6-52E0-4399-A4E6-0084E03CE8C2}" type="datetimeFigureOut">
              <a:rPr lang="en-US" smtClean="0"/>
              <a:pPr/>
              <a:t>1/09/14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400220-2247-42D0-9E86-DBD2AAF27F6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7024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B8E92B-4E81-4E59-924A-8C48BE3B7CB6}" type="datetimeFigureOut">
              <a:rPr lang="en-US" smtClean="0"/>
              <a:pPr/>
              <a:t>1/09/14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BCB257-7110-40C0-8F5E-C9B526D8F91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75080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CB257-7110-40C0-8F5E-C9B526D8F91E}" type="slidenum">
              <a:rPr lang="en-GB" smtClean="0"/>
              <a:pPr/>
              <a:t>3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DF92A-9686-4E8D-AECC-828F2C5080AA}" type="datetime1">
              <a:rPr lang="en-US" smtClean="0"/>
              <a:pPr/>
              <a:t>1/09/14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Sue Sherman. MLC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45E11-CC7B-4731-A3D1-F1CFC54959D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8F686-2C3C-4976-9333-8AF8ABF86C6B}" type="datetime1">
              <a:rPr lang="en-US" smtClean="0"/>
              <a:pPr/>
              <a:t>1/09/14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Sue Sherman. MLC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45E11-CC7B-4731-A3D1-F1CFC54959D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11A81-31E5-4E2D-85FF-21D1562A1F85}" type="datetime1">
              <a:rPr lang="en-US" smtClean="0"/>
              <a:pPr/>
              <a:t>1/09/14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Sue Sherman. MLC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45E11-CC7B-4731-A3D1-F1CFC54959D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89FA3-166D-41B0-961B-6270DCB2D184}" type="datetime1">
              <a:rPr lang="en-US" smtClean="0"/>
              <a:pPr/>
              <a:t>1/09/14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Sue Sherman. MLC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45E11-CC7B-4731-A3D1-F1CFC54959D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F1F5F-04D2-4E7C-9A4C-75E31ECF0411}" type="datetime1">
              <a:rPr lang="en-US" smtClean="0"/>
              <a:pPr/>
              <a:t>1/09/14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Sue Sherman. MLC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45E11-CC7B-4731-A3D1-F1CFC54959D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72A75-F2EE-42D3-AD88-7CC1EAB73C0B}" type="datetime1">
              <a:rPr lang="en-US" smtClean="0"/>
              <a:pPr/>
              <a:t>1/09/14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Sue Sherman. MLC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45E11-CC7B-4731-A3D1-F1CFC54959D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B1B2A-18B4-4D2F-8476-767AAE9775E6}" type="datetime1">
              <a:rPr lang="en-US" smtClean="0"/>
              <a:pPr/>
              <a:t>1/09/14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Sue Sherman. MLC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45E11-CC7B-4731-A3D1-F1CFC54959D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A832C-5590-4ACF-B10F-499A98F0D15B}" type="datetime1">
              <a:rPr lang="en-US" smtClean="0"/>
              <a:pPr/>
              <a:t>1/09/14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Sue Sherman. MLC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45E11-CC7B-4731-A3D1-F1CFC54959D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F9DDE-6436-40E1-A856-D20086CBD202}" type="datetime1">
              <a:rPr lang="en-US" smtClean="0"/>
              <a:pPr/>
              <a:t>1/09/14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Sue Sherman. MLC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45E11-CC7B-4731-A3D1-F1CFC54959D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0DCB0-BAC1-4F2D-A097-7E756E2C531D}" type="datetime1">
              <a:rPr lang="en-US" smtClean="0"/>
              <a:pPr/>
              <a:t>1/09/14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Sue Sherman. MLC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45E11-CC7B-4731-A3D1-F1CFC54959D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73730-0AD3-4A0F-871A-FFE7F2348FDA}" type="datetime1">
              <a:rPr lang="en-US" smtClean="0"/>
              <a:pPr/>
              <a:t>1/09/14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Sue Sherman. MLC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45E11-CC7B-4731-A3D1-F1CFC54959D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B7A89D-9808-4B16-9CEB-B0B99995A3C7}" type="datetime1">
              <a:rPr lang="en-US" smtClean="0"/>
              <a:pPr/>
              <a:t>1/09/14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/>
              <a:t>Sue Sherman. MLC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F45E11-CC7B-4731-A3D1-F1CFC54959DC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Relationship Id="rId3" Type="http://schemas.openxmlformats.org/officeDocument/2006/relationships/image" Target="../media/image18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gi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gi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gif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jpe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jpe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gif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jpe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 descr="DOOMSDAY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203296" cy="6858000"/>
          </a:xfrm>
        </p:spPr>
      </p:pic>
      <p:sp>
        <p:nvSpPr>
          <p:cNvPr id="13" name="TextBox 12"/>
          <p:cNvSpPr txBox="1"/>
          <p:nvPr/>
        </p:nvSpPr>
        <p:spPr>
          <a:xfrm>
            <a:off x="285720" y="1000108"/>
            <a:ext cx="864399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9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haroni" pitchFamily="2" charset="-79"/>
              </a:rPr>
              <a:t>Encountering </a:t>
            </a:r>
          </a:p>
          <a:p>
            <a:pPr algn="ctr"/>
            <a:r>
              <a:rPr lang="en-AU" sz="9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haroni" pitchFamily="2" charset="-79"/>
              </a:rPr>
              <a:t>conflict</a:t>
            </a:r>
            <a:endParaRPr lang="en-GB" sz="9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haroni" pitchFamily="2" charset="-79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45E11-CC7B-4731-A3D1-F1CFC54959DC}" type="slidenum">
              <a:rPr lang="en-GB" smtClean="0"/>
              <a:pPr/>
              <a:t>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Sue Sherman. MLC</a:t>
            </a:r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500034" y="4572008"/>
            <a:ext cx="864396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200" dirty="0" smtClean="0"/>
              <a:t>“Use texts as vehicles, not as the centre of the task” Examiners’ Report – 2009, p8</a:t>
            </a:r>
            <a:endParaRPr lang="en-GB" sz="32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omviolence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728364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85720" y="285728"/>
            <a:ext cx="83582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kind of conflict might be occurring here? </a:t>
            </a:r>
            <a:endParaRPr lang="en-GB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5720" y="5572140"/>
            <a:ext cx="85468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Does inner conflict (sometimes / always) lead to confrontation with others? Why? </a:t>
            </a:r>
            <a:endParaRPr lang="en-GB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45E11-CC7B-4731-A3D1-F1CFC54959DC}" type="slidenum">
              <a:rPr lang="en-GB" smtClean="0"/>
              <a:pPr/>
              <a:t>10</a:t>
            </a:fld>
            <a:endParaRPr lang="en-GB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onflict3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00166" y="285728"/>
            <a:ext cx="5857916" cy="6357982"/>
          </a:xfrm>
        </p:spPr>
      </p:pic>
      <p:sp>
        <p:nvSpPr>
          <p:cNvPr id="3" name="TextBox 2"/>
          <p:cNvSpPr txBox="1"/>
          <p:nvPr/>
        </p:nvSpPr>
        <p:spPr>
          <a:xfrm>
            <a:off x="1" y="428604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 </a:t>
            </a:r>
            <a:r>
              <a:rPr lang="en-AU" sz="4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AU" sz="4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encountering conflict here?</a:t>
            </a:r>
            <a:r>
              <a:rPr lang="en-AU" sz="4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GB" sz="4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45E11-CC7B-4731-A3D1-F1CFC54959DC}" type="slidenum">
              <a:rPr lang="en-GB" smtClean="0"/>
              <a:pPr/>
              <a:t>11</a:t>
            </a:fld>
            <a:endParaRPr lang="en-GB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929354"/>
          </a:xfrm>
        </p:spPr>
        <p:txBody>
          <a:bodyPr>
            <a:normAutofit lnSpcReduction="10000"/>
          </a:bodyPr>
          <a:lstStyle/>
          <a:p>
            <a:pPr algn="ctr"/>
            <a:r>
              <a:rPr lang="en-A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following 2 slides show the ways in which conflict has been analysed by psychologists and sociologists:</a:t>
            </a:r>
          </a:p>
          <a:p>
            <a:r>
              <a:rPr lang="en-AU" sz="3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do they suggest about the ways that human beings interact with each other?</a:t>
            </a:r>
          </a:p>
          <a:p>
            <a:r>
              <a:rPr lang="en-AU" sz="3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anything being implied about our basic human nature? </a:t>
            </a:r>
          </a:p>
          <a:p>
            <a:r>
              <a:rPr lang="en-AU" sz="3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</a:t>
            </a:r>
            <a:r>
              <a:rPr lang="en-AU" sz="3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</a:t>
            </a:r>
            <a:r>
              <a:rPr lang="en-AU" sz="3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being shown about human nature and our relationships?</a:t>
            </a:r>
          </a:p>
          <a:p>
            <a:r>
              <a:rPr lang="en-AU" sz="3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</a:t>
            </a:r>
            <a:r>
              <a:rPr lang="en-AU" sz="3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your</a:t>
            </a:r>
            <a:r>
              <a:rPr lang="en-AU" sz="3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view about the connection between human nature and  conflict? </a:t>
            </a:r>
          </a:p>
          <a:p>
            <a:pPr algn="ctr"/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45E11-CC7B-4731-A3D1-F1CFC54959DC}" type="slidenum">
              <a:rPr lang="en-GB" smtClean="0"/>
              <a:pPr/>
              <a:t>12</a:t>
            </a:fld>
            <a:endParaRPr lang="en-GB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onflict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57290" y="0"/>
            <a:ext cx="6215106" cy="6691344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45E11-CC7B-4731-A3D1-F1CFC54959DC}" type="slidenum">
              <a:rPr lang="en-GB" smtClean="0"/>
              <a:pPr/>
              <a:t>13</a:t>
            </a:fld>
            <a:endParaRPr lang="en-GB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onflict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57356" y="285728"/>
            <a:ext cx="5286411" cy="6572272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45E11-CC7B-4731-A3D1-F1CFC54959DC}" type="slidenum">
              <a:rPr lang="en-GB" smtClean="0"/>
              <a:pPr/>
              <a:t>14</a:t>
            </a:fld>
            <a:endParaRPr lang="en-GB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14356"/>
            <a:ext cx="8258204" cy="5715040"/>
          </a:xfrm>
        </p:spPr>
        <p:txBody>
          <a:bodyPr>
            <a:noAutofit/>
          </a:bodyPr>
          <a:lstStyle/>
          <a:p>
            <a:r>
              <a:rPr lang="en-AU" sz="4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following slide makes some assertions about the relationship between human beings and their environment.</a:t>
            </a:r>
          </a:p>
          <a:p>
            <a:r>
              <a:rPr lang="en-AU" sz="4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assumptions are being made about our priorities and values?</a:t>
            </a:r>
          </a:p>
          <a:p>
            <a:r>
              <a:rPr lang="en-AU" sz="4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you support or challenge these assumptions? Why?</a:t>
            </a:r>
            <a:endParaRPr lang="en-GB" sz="4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45E11-CC7B-4731-A3D1-F1CFC54959DC}" type="slidenum">
              <a:rPr lang="en-GB" smtClean="0"/>
              <a:pPr/>
              <a:t>15</a:t>
            </a:fld>
            <a:endParaRPr lang="en-GB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onflict4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71538" y="214290"/>
            <a:ext cx="7143800" cy="6643710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45E11-CC7B-4731-A3D1-F1CFC54959DC}" type="slidenum">
              <a:rPr lang="en-GB" smtClean="0"/>
              <a:pPr/>
              <a:t>16</a:t>
            </a:fld>
            <a:endParaRPr lang="en-GB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bushfir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214290"/>
            <a:ext cx="8715436" cy="6072229"/>
          </a:xfrm>
        </p:spPr>
      </p:pic>
      <p:sp>
        <p:nvSpPr>
          <p:cNvPr id="3" name="TextBox 2"/>
          <p:cNvSpPr txBox="1"/>
          <p:nvPr/>
        </p:nvSpPr>
        <p:spPr>
          <a:xfrm>
            <a:off x="285720" y="928670"/>
            <a:ext cx="89447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What opposing forces have created this conflict? </a:t>
            </a:r>
            <a:endParaRPr lang="en-GB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45E11-CC7B-4731-A3D1-F1CFC54959DC}" type="slidenum">
              <a:rPr lang="en-GB" smtClean="0"/>
              <a:pPr/>
              <a:t>17</a:t>
            </a:fld>
            <a:endParaRPr lang="en-GB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drought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214290"/>
            <a:ext cx="9144000" cy="6643710"/>
          </a:xfrm>
        </p:spPr>
      </p:pic>
      <p:sp>
        <p:nvSpPr>
          <p:cNvPr id="3" name="TextBox 2"/>
          <p:cNvSpPr txBox="1"/>
          <p:nvPr/>
        </p:nvSpPr>
        <p:spPr>
          <a:xfrm>
            <a:off x="357158" y="6000768"/>
            <a:ext cx="85205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opposing forces have created this conflict? </a:t>
            </a:r>
            <a:endParaRPr lang="en-GB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45E11-CC7B-4731-A3D1-F1CFC54959DC}" type="slidenum">
              <a:rPr lang="en-GB" smtClean="0"/>
              <a:pPr/>
              <a:t>18</a:t>
            </a:fld>
            <a:endParaRPr lang="en-GB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floggin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500042"/>
            <a:ext cx="8715436" cy="6143668"/>
          </a:xfrm>
        </p:spPr>
      </p:pic>
      <p:sp>
        <p:nvSpPr>
          <p:cNvPr id="3" name="Rectangle 2"/>
          <p:cNvSpPr/>
          <p:nvPr/>
        </p:nvSpPr>
        <p:spPr>
          <a:xfrm>
            <a:off x="0" y="5500702"/>
            <a:ext cx="91440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3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What opposing forces have created this conflict? </a:t>
            </a:r>
            <a:endParaRPr lang="en-GB" sz="3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45E11-CC7B-4731-A3D1-F1CFC54959DC}" type="slidenum">
              <a:rPr lang="en-GB" smtClean="0"/>
              <a:pPr/>
              <a:t>19</a:t>
            </a:fld>
            <a:endParaRPr lang="en-GB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92935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AU" sz="5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conflict?</a:t>
            </a:r>
          </a:p>
          <a:p>
            <a:pPr marL="0" indent="0" algn="ctr">
              <a:buNone/>
            </a:pPr>
            <a:r>
              <a:rPr lang="en-AU" sz="5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 there different kinds of conflict? </a:t>
            </a:r>
          </a:p>
          <a:p>
            <a:pPr marL="0" indent="0" algn="ctr">
              <a:buNone/>
            </a:pPr>
            <a:r>
              <a:rPr lang="en-AU" sz="5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When might conflict be ‘encountered’?</a:t>
            </a:r>
          </a:p>
          <a:p>
            <a:endParaRPr lang="en-AU" sz="4800" dirty="0" smtClean="0"/>
          </a:p>
          <a:p>
            <a:endParaRPr lang="en-AU" sz="4800" dirty="0" smtClean="0"/>
          </a:p>
          <a:p>
            <a:endParaRPr lang="en-AU" dirty="0" smtClean="0"/>
          </a:p>
          <a:p>
            <a:pPr>
              <a:buNone/>
            </a:pP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214282" y="5500702"/>
            <a:ext cx="89297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(Make brief notes in your notebook)</a:t>
            </a:r>
            <a:endParaRPr lang="en-GB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45E11-CC7B-4731-A3D1-F1CFC54959DC}" type="slidenum">
              <a:rPr lang="en-GB" smtClean="0"/>
              <a:pPr/>
              <a:t>2</a:t>
            </a:fld>
            <a:endParaRPr lang="en-GB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conflict2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1472" y="285728"/>
            <a:ext cx="8143932" cy="6357982"/>
          </a:xfrm>
        </p:spPr>
      </p:pic>
      <p:sp>
        <p:nvSpPr>
          <p:cNvPr id="6" name="TextBox 5"/>
          <p:cNvSpPr txBox="1"/>
          <p:nvPr/>
        </p:nvSpPr>
        <p:spPr>
          <a:xfrm>
            <a:off x="0" y="6072206"/>
            <a:ext cx="9144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What opposing forces have created this conflict?</a:t>
            </a:r>
            <a:r>
              <a:rPr lang="en-A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GB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45E11-CC7B-4731-A3D1-F1CFC54959DC}" type="slidenum">
              <a:rPr lang="en-GB" smtClean="0"/>
              <a:pPr/>
              <a:t>20</a:t>
            </a:fld>
            <a:endParaRPr lang="en-GB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043890" cy="3571900"/>
          </a:xfrm>
        </p:spPr>
        <p:txBody>
          <a:bodyPr>
            <a:noAutofit/>
          </a:bodyPr>
          <a:lstStyle/>
          <a:p>
            <a:r>
              <a:rPr lang="en-AU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kinds of conflicts occur when people’s </a:t>
            </a:r>
            <a:r>
              <a:rPr lang="en-AU" sz="6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values</a:t>
            </a:r>
            <a:r>
              <a:rPr lang="en-AU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</a:t>
            </a:r>
            <a:r>
              <a:rPr lang="en-AU" sz="6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interests</a:t>
            </a:r>
            <a:r>
              <a:rPr lang="en-AU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clash?</a:t>
            </a:r>
            <a:endParaRPr lang="en-GB" sz="6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7158" y="4643447"/>
            <a:ext cx="814393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sets of values or interests are clashing in the following  six slides? </a:t>
            </a:r>
            <a:endParaRPr lang="en-GB" sz="4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45E11-CC7B-4731-A3D1-F1CFC54959DC}" type="slidenum">
              <a:rPr lang="en-GB" smtClean="0"/>
              <a:pPr/>
              <a:t>21</a:t>
            </a:fld>
            <a:endParaRPr lang="en-GB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conflict2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14500" y="1989931"/>
            <a:ext cx="5715000" cy="3746500"/>
          </a:xfrm>
        </p:spPr>
      </p:pic>
      <p:pic>
        <p:nvPicPr>
          <p:cNvPr id="5" name="Picture 4" descr="conflict4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357166"/>
            <a:ext cx="8429684" cy="6254039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45E11-CC7B-4731-A3D1-F1CFC54959DC}" type="slidenum">
              <a:rPr lang="en-GB" smtClean="0"/>
              <a:pPr/>
              <a:t>22</a:t>
            </a:fld>
            <a:endParaRPr lang="en-GB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onflict3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00233" y="204364"/>
            <a:ext cx="5044222" cy="6653636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45E11-CC7B-4731-A3D1-F1CFC54959DC}" type="slidenum">
              <a:rPr lang="en-GB" smtClean="0"/>
              <a:pPr/>
              <a:t>23</a:t>
            </a:fld>
            <a:endParaRPr lang="en-GB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onflict3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57290" y="276483"/>
            <a:ext cx="6286544" cy="6581517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45E11-CC7B-4731-A3D1-F1CFC54959DC}" type="slidenum">
              <a:rPr lang="en-GB" smtClean="0"/>
              <a:pPr/>
              <a:t>24</a:t>
            </a:fld>
            <a:endParaRPr lang="en-GB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conflict3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357166"/>
            <a:ext cx="8215370" cy="6072229"/>
          </a:xfr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45E11-CC7B-4731-A3D1-F1CFC54959DC}" type="slidenum">
              <a:rPr lang="en-GB" smtClean="0"/>
              <a:pPr/>
              <a:t>25</a:t>
            </a:fld>
            <a:endParaRPr lang="en-GB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conflict3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3" y="285729"/>
            <a:ext cx="8752006" cy="6072230"/>
          </a:xfr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45E11-CC7B-4731-A3D1-F1CFC54959DC}" type="slidenum">
              <a:rPr lang="en-GB" smtClean="0"/>
              <a:pPr/>
              <a:t>26</a:t>
            </a:fld>
            <a:endParaRPr lang="en-GB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conflict26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0"/>
            <a:ext cx="8429684" cy="6858000"/>
          </a:xfrm>
        </p:spPr>
      </p:pic>
      <p:sp>
        <p:nvSpPr>
          <p:cNvPr id="5" name="TextBox 4"/>
          <p:cNvSpPr txBox="1"/>
          <p:nvPr/>
        </p:nvSpPr>
        <p:spPr>
          <a:xfrm>
            <a:off x="0" y="6215082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Identify some of the opposing values  driving these  conflicts </a:t>
            </a:r>
            <a:endParaRPr lang="en-GB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45E11-CC7B-4731-A3D1-F1CFC54959DC}" type="slidenum">
              <a:rPr lang="en-GB" smtClean="0"/>
              <a:pPr/>
              <a:t>27</a:t>
            </a:fld>
            <a:endParaRPr lang="en-GB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57166"/>
            <a:ext cx="8258204" cy="5072098"/>
          </a:xfrm>
        </p:spPr>
        <p:txBody>
          <a:bodyPr>
            <a:normAutofit lnSpcReduction="10000"/>
          </a:bodyPr>
          <a:lstStyle/>
          <a:p>
            <a:pPr algn="ctr"/>
            <a:r>
              <a:rPr lang="en-AU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Reflect on why conflict has arisen from these opposing values.</a:t>
            </a:r>
          </a:p>
          <a:p>
            <a:pPr algn="ctr"/>
            <a:r>
              <a:rPr lang="en-AU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there a connection between the personal and the political? </a:t>
            </a:r>
          </a:p>
          <a:p>
            <a:pPr algn="ctr"/>
            <a:r>
              <a:rPr lang="en-AU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 conflict result in change rather than confrontation?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2910" y="5715016"/>
            <a:ext cx="850109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Consider the following 2 slides:</a:t>
            </a:r>
            <a:endParaRPr lang="en-GB" sz="4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45E11-CC7B-4731-A3D1-F1CFC54959DC}" type="slidenum">
              <a:rPr lang="en-GB" smtClean="0"/>
              <a:pPr/>
              <a:t>28</a:t>
            </a:fld>
            <a:endParaRPr lang="en-GB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urvival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71604" y="214290"/>
            <a:ext cx="5910283" cy="6429420"/>
          </a:xfrm>
        </p:spPr>
      </p:pic>
      <p:sp>
        <p:nvSpPr>
          <p:cNvPr id="3" name="TextBox 2"/>
          <p:cNvSpPr txBox="1"/>
          <p:nvPr/>
        </p:nvSpPr>
        <p:spPr>
          <a:xfrm>
            <a:off x="1785918" y="500043"/>
            <a:ext cx="5429288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b="1" dirty="0" smtClean="0">
                <a:solidFill>
                  <a:schemeClr val="bg1"/>
                </a:solidFill>
              </a:rPr>
              <a:t>What kind of conflict might be involved in human evolution?  </a:t>
            </a:r>
            <a:r>
              <a:rPr lang="en-AU" sz="3200" b="1" dirty="0" smtClean="0"/>
              <a:t> </a:t>
            </a:r>
            <a:r>
              <a:rPr lang="en-AU" dirty="0" smtClean="0"/>
              <a:t>an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1643042" y="6072206"/>
            <a:ext cx="58579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b="1" dirty="0" smtClean="0">
                <a:solidFill>
                  <a:schemeClr val="bg1"/>
                </a:solidFill>
              </a:rPr>
              <a:t>Have the outcomes of conflict been positive or negative? </a:t>
            </a:r>
            <a:endParaRPr lang="en-GB" sz="2400" b="1" dirty="0">
              <a:solidFill>
                <a:schemeClr val="bg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45E11-CC7B-4731-A3D1-F1CFC54959DC}" type="slidenum">
              <a:rPr lang="en-GB" smtClean="0"/>
              <a:pPr/>
              <a:t>29</a:t>
            </a:fld>
            <a:endParaRPr lang="en-GB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4291"/>
            <a:ext cx="8929718" cy="857256"/>
          </a:xfrm>
        </p:spPr>
        <p:txBody>
          <a:bodyPr>
            <a:noAutofit/>
          </a:bodyPr>
          <a:lstStyle/>
          <a:p>
            <a:r>
              <a:rPr lang="en-AU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terskelter" pitchFamily="2" charset="0"/>
              </a:rPr>
              <a:t>What kind of conflict is this? </a:t>
            </a:r>
            <a:endParaRPr lang="en-GB" sz="6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terskelter" pitchFamily="2" charset="0"/>
            </a:endParaRPr>
          </a:p>
        </p:txBody>
      </p:sp>
      <p:pic>
        <p:nvPicPr>
          <p:cNvPr id="11" name="Picture 10" descr="conflict-resolution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00364" y="1071546"/>
            <a:ext cx="3357586" cy="4000528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214282" y="1643050"/>
            <a:ext cx="228601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AU" sz="3200" b="1" dirty="0" smtClean="0"/>
              <a:t>Is there more than one kind of conflict?</a:t>
            </a:r>
            <a:endParaRPr lang="en-GB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14282" y="4357694"/>
            <a:ext cx="235745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AU" sz="3200" b="1" dirty="0" smtClean="0"/>
              <a:t>What</a:t>
            </a:r>
            <a:r>
              <a:rPr lang="en-AU" b="1" dirty="0" smtClean="0"/>
              <a:t> </a:t>
            </a:r>
            <a:r>
              <a:rPr lang="en-AU" sz="3200" b="1" dirty="0" smtClean="0"/>
              <a:t>might be  the causes of conflict/s?  </a:t>
            </a:r>
            <a:endParaRPr lang="en-GB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786578" y="1214423"/>
            <a:ext cx="214314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AU" sz="3200" b="1" dirty="0" smtClean="0"/>
              <a:t>What could exacerbate conflict /s here?</a:t>
            </a:r>
            <a:endParaRPr lang="en-GB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715140" y="4000505"/>
            <a:ext cx="221457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AU" sz="3200" b="1" dirty="0" smtClean="0"/>
              <a:t>What might alleviate  or resolve the conflict/s? </a:t>
            </a:r>
            <a:endParaRPr lang="en-GB" sz="3200" b="1" dirty="0"/>
          </a:p>
        </p:txBody>
      </p:sp>
      <p:sp>
        <p:nvSpPr>
          <p:cNvPr id="8" name="Right Arrow 7"/>
          <p:cNvSpPr/>
          <p:nvPr/>
        </p:nvSpPr>
        <p:spPr>
          <a:xfrm>
            <a:off x="2357422" y="2857496"/>
            <a:ext cx="785818" cy="57150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ight Arrow 8"/>
          <p:cNvSpPr/>
          <p:nvPr/>
        </p:nvSpPr>
        <p:spPr>
          <a:xfrm>
            <a:off x="2428860" y="4643446"/>
            <a:ext cx="928694" cy="642942"/>
          </a:xfrm>
          <a:prstGeom prst="rightArrow">
            <a:avLst/>
          </a:prstGeom>
          <a:solidFill>
            <a:srgbClr val="FF0000"/>
          </a:solidFill>
          <a:scene3d>
            <a:camera prst="perspectiveContrastingRightFacing">
              <a:rot lat="623785" lon="18963666" rev="12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Left Arrow 9"/>
          <p:cNvSpPr/>
          <p:nvPr/>
        </p:nvSpPr>
        <p:spPr>
          <a:xfrm>
            <a:off x="6215074" y="2643182"/>
            <a:ext cx="642942" cy="500066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Left Arrow 11"/>
          <p:cNvSpPr/>
          <p:nvPr/>
        </p:nvSpPr>
        <p:spPr>
          <a:xfrm>
            <a:off x="6143636" y="5000636"/>
            <a:ext cx="714380" cy="714380"/>
          </a:xfrm>
          <a:prstGeom prst="leftArrow">
            <a:avLst>
              <a:gd name="adj1" fmla="val 43711"/>
              <a:gd name="adj2" fmla="val 23285"/>
            </a:avLst>
          </a:prstGeom>
          <a:solidFill>
            <a:srgbClr val="FF0000"/>
          </a:solidFill>
          <a:scene3d>
            <a:camera prst="perspectiveHeroicExtremeLeftFacing">
              <a:rot lat="1200000" lon="1800000" rev="204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2714613" y="5286388"/>
            <a:ext cx="37862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en-A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might be the consequences of conflict/s? </a:t>
            </a:r>
            <a:endParaRPr lang="en-GB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45E11-CC7B-4731-A3D1-F1CFC54959DC}" type="slidenum">
              <a:rPr lang="en-GB" smtClean="0"/>
              <a:pPr/>
              <a:t>3</a:t>
            </a:fld>
            <a:endParaRPr lang="en-GB"/>
          </a:p>
        </p:txBody>
      </p:sp>
    </p:spTree>
  </p:cSld>
  <p:clrMapOvr>
    <a:masterClrMapping/>
  </p:clrMapOvr>
  <p:transition xmlns:p14="http://schemas.microsoft.com/office/powerpoint/2010/main" advClick="0"/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urvival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728665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4282" y="4929199"/>
            <a:ext cx="8929718" cy="243143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sz="2400" b="1" dirty="0" smtClean="0">
                <a:solidFill>
                  <a:schemeClr val="bg1"/>
                </a:solidFill>
              </a:rPr>
              <a:t>Is there a suggestion of conflict in human beings’ journey from savagery to civilisation? What kind of conflict – and why might it occur? Do civilised people have anything in common with their savage ancestors?  Is there conflict between our savage and civilised selves?</a:t>
            </a:r>
          </a:p>
          <a:p>
            <a:endParaRPr lang="en-GB" sz="32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45E11-CC7B-4731-A3D1-F1CFC54959DC}" type="slidenum">
              <a:rPr lang="en-GB" smtClean="0"/>
              <a:pPr/>
              <a:t>30</a:t>
            </a:fld>
            <a:endParaRPr lang="en-GB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401080" cy="1143000"/>
          </a:xfrm>
        </p:spPr>
        <p:txBody>
          <a:bodyPr/>
          <a:lstStyle/>
          <a:p>
            <a:r>
              <a:rPr lang="en-AU" dirty="0" smtClean="0"/>
              <a:t>Is </a:t>
            </a:r>
            <a:endParaRPr lang="en-GB" dirty="0"/>
          </a:p>
        </p:txBody>
      </p:sp>
      <p:pic>
        <p:nvPicPr>
          <p:cNvPr id="4" name="Content Placeholder 3" descr="futpeople 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00166" y="214290"/>
            <a:ext cx="5929354" cy="6643710"/>
          </a:xfrm>
        </p:spPr>
      </p:pic>
      <p:sp>
        <p:nvSpPr>
          <p:cNvPr id="5" name="TextBox 4"/>
          <p:cNvSpPr txBox="1"/>
          <p:nvPr/>
        </p:nvSpPr>
        <p:spPr>
          <a:xfrm>
            <a:off x="500034" y="214290"/>
            <a:ext cx="80671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Competition or conflict? </a:t>
            </a:r>
            <a:endParaRPr lang="en-GB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5786454"/>
            <a:ext cx="99026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What competing or conflicting </a:t>
            </a:r>
            <a:r>
              <a:rPr lang="en-AU" sz="32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values</a:t>
            </a:r>
            <a:r>
              <a:rPr lang="en-A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are involved? </a:t>
            </a:r>
            <a:endParaRPr lang="en-GB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45E11-CC7B-4731-A3D1-F1CFC54959DC}" type="slidenum">
              <a:rPr lang="en-GB" smtClean="0"/>
              <a:pPr/>
              <a:t>31</a:t>
            </a:fld>
            <a:endParaRPr lang="en-GB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ONFLICT1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214290"/>
            <a:ext cx="8319347" cy="6643710"/>
          </a:xfrm>
        </p:spPr>
      </p:pic>
      <p:sp>
        <p:nvSpPr>
          <p:cNvPr id="5" name="TextBox 4"/>
          <p:cNvSpPr txBox="1"/>
          <p:nvPr/>
        </p:nvSpPr>
        <p:spPr>
          <a:xfrm>
            <a:off x="714348" y="571480"/>
            <a:ext cx="77867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Competition or conflict? </a:t>
            </a:r>
            <a:endParaRPr lang="en-GB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1472" y="5072074"/>
            <a:ext cx="8001056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3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Does  ‘victory’ over an opponent always </a:t>
            </a:r>
            <a:r>
              <a:rPr lang="en-A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resolve conflict?  </a:t>
            </a:r>
            <a:endParaRPr lang="en-GB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45E11-CC7B-4731-A3D1-F1CFC54959DC}" type="slidenum">
              <a:rPr lang="en-GB" smtClean="0"/>
              <a:pPr/>
              <a:t>32</a:t>
            </a:fld>
            <a:endParaRPr lang="en-GB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conflict3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285728"/>
            <a:ext cx="8366178" cy="6572272"/>
          </a:xfrm>
        </p:spPr>
      </p:pic>
      <p:sp>
        <p:nvSpPr>
          <p:cNvPr id="5" name="TextBox 4"/>
          <p:cNvSpPr txBox="1"/>
          <p:nvPr/>
        </p:nvSpPr>
        <p:spPr>
          <a:xfrm>
            <a:off x="0" y="5286388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en-A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Does conflict create ongoing tensions ...    	and how might these be productive?</a:t>
            </a:r>
            <a:endParaRPr lang="en-GB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45E11-CC7B-4731-A3D1-F1CFC54959DC}" type="slidenum">
              <a:rPr lang="en-GB" smtClean="0"/>
              <a:pPr/>
              <a:t>33</a:t>
            </a:fld>
            <a:endParaRPr lang="en-GB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port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14348" y="-571528"/>
            <a:ext cx="8143932" cy="7429528"/>
          </a:xfrm>
        </p:spPr>
      </p:pic>
      <p:sp>
        <p:nvSpPr>
          <p:cNvPr id="5" name="TextBox 4"/>
          <p:cNvSpPr txBox="1"/>
          <p:nvPr/>
        </p:nvSpPr>
        <p:spPr>
          <a:xfrm>
            <a:off x="642910" y="4714884"/>
            <a:ext cx="8352144" cy="2256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en-AU" sz="3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might ongoing tensions be counter-productive?</a:t>
            </a:r>
            <a:r>
              <a:rPr lang="en-AU" sz="3400" dirty="0" smtClean="0">
                <a:solidFill>
                  <a:srgbClr val="FF0000"/>
                </a:solidFill>
              </a:rPr>
              <a:t> </a:t>
            </a:r>
          </a:p>
          <a:p>
            <a:pPr algn="ctr">
              <a:buFont typeface="Arial" pitchFamily="34" charset="0"/>
              <a:buChar char="•"/>
            </a:pPr>
            <a:r>
              <a:rPr lang="en-AU" sz="3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role might gender play in the way conflict is encountered?</a:t>
            </a:r>
            <a:endParaRPr lang="en-GB" sz="3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45E11-CC7B-4731-A3D1-F1CFC54959DC}" type="slidenum">
              <a:rPr lang="en-GB" smtClean="0"/>
              <a:pPr/>
              <a:t>34</a:t>
            </a:fld>
            <a:endParaRPr lang="en-GB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14356"/>
            <a:ext cx="9144000" cy="5572164"/>
          </a:xfrm>
        </p:spPr>
        <p:txBody>
          <a:bodyPr>
            <a:noAutofit/>
          </a:bodyPr>
          <a:lstStyle/>
          <a:p>
            <a:pPr algn="ctr"/>
            <a:r>
              <a:rPr lang="en-A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Conflict can also arise from misunderstandings or differing perceptions; consider the following slides and reflect on why conflict has occurred.</a:t>
            </a:r>
          </a:p>
          <a:p>
            <a:pPr algn="ctr"/>
            <a:r>
              <a:rPr lang="en-A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There are often personal and social factors which increase tensions and cause conflict</a:t>
            </a:r>
          </a:p>
          <a:p>
            <a:endParaRPr lang="en-AU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en-GB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45E11-CC7B-4731-A3D1-F1CFC54959DC}" type="slidenum">
              <a:rPr lang="en-GB" smtClean="0"/>
              <a:pPr/>
              <a:t>35</a:t>
            </a:fld>
            <a:endParaRPr lang="en-GB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conflit2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285729"/>
            <a:ext cx="8501122" cy="6248680"/>
          </a:xfrm>
        </p:spPr>
      </p:pic>
      <p:sp>
        <p:nvSpPr>
          <p:cNvPr id="5" name="TextBox 4"/>
          <p:cNvSpPr txBox="1"/>
          <p:nvPr/>
        </p:nvSpPr>
        <p:spPr>
          <a:xfrm>
            <a:off x="357158" y="5286388"/>
            <a:ext cx="82868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differing perceptions might be operating within opposing groups here?</a:t>
            </a:r>
            <a:endParaRPr lang="en-GB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45E11-CC7B-4731-A3D1-F1CFC54959DC}" type="slidenum">
              <a:rPr lang="en-GB" smtClean="0"/>
              <a:pPr/>
              <a:t>36</a:t>
            </a:fld>
            <a:endParaRPr lang="en-GB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Hitler 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00165" y="285728"/>
            <a:ext cx="6143669" cy="6572272"/>
          </a:xfrm>
        </p:spPr>
      </p:pic>
      <p:sp>
        <p:nvSpPr>
          <p:cNvPr id="4" name="TextBox 3"/>
          <p:cNvSpPr txBox="1"/>
          <p:nvPr/>
        </p:nvSpPr>
        <p:spPr>
          <a:xfrm>
            <a:off x="0" y="4714884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kinds of historical, social and cultural issues might create and exacerbate conflict? </a:t>
            </a:r>
            <a:endParaRPr lang="en-GB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45E11-CC7B-4731-A3D1-F1CFC54959DC}" type="slidenum">
              <a:rPr lang="en-GB" smtClean="0"/>
              <a:pPr/>
              <a:t>37</a:t>
            </a:fld>
            <a:endParaRPr lang="en-GB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onflict_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42976" y="0"/>
            <a:ext cx="6500858" cy="6858000"/>
          </a:xfrm>
        </p:spPr>
      </p:pic>
      <p:sp>
        <p:nvSpPr>
          <p:cNvPr id="3" name="TextBox 2"/>
          <p:cNvSpPr txBox="1"/>
          <p:nvPr/>
        </p:nvSpPr>
        <p:spPr>
          <a:xfrm>
            <a:off x="214282" y="285728"/>
            <a:ext cx="892971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Is this where conflict is leading us?</a:t>
            </a:r>
            <a:endParaRPr lang="en-GB" sz="3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45E11-CC7B-4731-A3D1-F1CFC54959DC}" type="slidenum">
              <a:rPr lang="en-GB" smtClean="0"/>
              <a:pPr/>
              <a:t>38</a:t>
            </a:fld>
            <a:endParaRPr lang="en-GB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428604"/>
            <a:ext cx="4929222" cy="6072230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AU" sz="41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there a connection between values and identity? </a:t>
            </a:r>
          </a:p>
          <a:p>
            <a:pPr algn="ctr"/>
            <a:r>
              <a:rPr lang="en-AU" sz="41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Does a challenge to our values make them stronger?</a:t>
            </a:r>
            <a:endParaRPr lang="en-GB" sz="41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AU" sz="41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Does a strong commitment to our own values inevitably lead to an intolerance of others’ values? </a:t>
            </a:r>
          </a:p>
          <a:p>
            <a:pPr algn="ctr"/>
            <a:endParaRPr lang="en-AU" sz="4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AU" sz="4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 descr="sport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72198" y="0"/>
            <a:ext cx="2714644" cy="68580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45E11-CC7B-4731-A3D1-F1CFC54959DC}" type="slidenum">
              <a:rPr lang="en-GB" smtClean="0"/>
              <a:pPr/>
              <a:t>39</a:t>
            </a:fld>
            <a:endParaRPr lang="en-GB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97568"/>
          </a:xfrm>
        </p:spPr>
        <p:txBody>
          <a:bodyPr>
            <a:noAutofit/>
          </a:bodyPr>
          <a:lstStyle/>
          <a:p>
            <a:r>
              <a:rPr lang="en-AU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kinds of conflicts occur within ourselves and in our personal  relationships?</a:t>
            </a:r>
            <a:endParaRPr lang="en-GB" sz="7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45E11-CC7B-4731-A3D1-F1CFC54959DC}" type="slidenum">
              <a:rPr lang="en-GB" smtClean="0"/>
              <a:pPr/>
              <a:t>4</a:t>
            </a:fld>
            <a:endParaRPr lang="en-GB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Survival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0"/>
            <a:ext cx="8358246" cy="6840955"/>
          </a:xfrm>
        </p:spPr>
      </p:pic>
      <p:sp>
        <p:nvSpPr>
          <p:cNvPr id="5" name="TextBox 4"/>
          <p:cNvSpPr txBox="1"/>
          <p:nvPr/>
        </p:nvSpPr>
        <p:spPr>
          <a:xfrm>
            <a:off x="571472" y="214290"/>
            <a:ext cx="80010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kind of conflict </a:t>
            </a:r>
            <a:r>
              <a:rPr lang="en-AU" sz="32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depicted </a:t>
            </a:r>
            <a:r>
              <a:rPr lang="en-A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here?  Is                                                                             it an irresolvable one? Why (or why not)? </a:t>
            </a:r>
            <a:endParaRPr lang="en-GB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45E11-CC7B-4731-A3D1-F1CFC54959DC}" type="slidenum">
              <a:rPr lang="en-GB" smtClean="0"/>
              <a:pPr/>
              <a:t>40</a:t>
            </a:fld>
            <a:endParaRPr lang="en-GB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857916"/>
          </a:xfrm>
        </p:spPr>
        <p:txBody>
          <a:bodyPr>
            <a:noAutofit/>
          </a:bodyPr>
          <a:lstStyle/>
          <a:p>
            <a:r>
              <a:rPr lang="en-A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does the following diagram suggest about religion? </a:t>
            </a:r>
          </a:p>
          <a:p>
            <a:r>
              <a:rPr lang="en-A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what ways does religion promote harmony?</a:t>
            </a:r>
          </a:p>
          <a:p>
            <a:r>
              <a:rPr lang="en-A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Why do religious differences often lead to violent conflict? </a:t>
            </a:r>
          </a:p>
          <a:p>
            <a:r>
              <a:rPr lang="en-A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 you briefly list some religious conflicts that have occurred throughout history?</a:t>
            </a:r>
          </a:p>
          <a:p>
            <a:r>
              <a:rPr lang="en-A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Which ones are still happening?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45E11-CC7B-4731-A3D1-F1CFC54959DC}" type="slidenum">
              <a:rPr lang="en-GB" smtClean="0"/>
              <a:pPr/>
              <a:t>41</a:t>
            </a:fld>
            <a:endParaRPr lang="en-GB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conflict3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214290"/>
            <a:ext cx="8358246" cy="6429420"/>
          </a:xfr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45E11-CC7B-4731-A3D1-F1CFC54959DC}" type="slidenum">
              <a:rPr lang="en-GB" smtClean="0"/>
              <a:pPr/>
              <a:t>42</a:t>
            </a:fld>
            <a:endParaRPr lang="en-GB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357167"/>
            <a:ext cx="3214710" cy="485778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5 major world religions: </a:t>
            </a:r>
          </a:p>
          <a:p>
            <a:pPr>
              <a:buNone/>
            </a:pPr>
            <a:endParaRPr lang="en-US" sz="2800" dirty="0" smtClean="0"/>
          </a:p>
          <a:p>
            <a:r>
              <a:rPr lang="en-US" b="1" dirty="0" smtClean="0">
                <a:solidFill>
                  <a:srgbClr val="FFFF00"/>
                </a:solidFill>
              </a:rPr>
              <a:t>Christianity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Islam</a:t>
            </a:r>
          </a:p>
          <a:p>
            <a:r>
              <a:rPr lang="en-US" b="1" dirty="0" smtClean="0"/>
              <a:t>Judaism</a:t>
            </a:r>
          </a:p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Hinduism</a:t>
            </a:r>
          </a:p>
          <a:p>
            <a:r>
              <a:rPr lang="en-US" b="1" dirty="0" smtClean="0">
                <a:solidFill>
                  <a:srgbClr val="92D050"/>
                </a:solidFill>
              </a:rPr>
              <a:t>Buddhism</a:t>
            </a:r>
          </a:p>
          <a:p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3428992" y="571480"/>
            <a:ext cx="5357849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09600" indent="-609600">
              <a:buFont typeface="Arial" pitchFamily="34" charset="0"/>
              <a:buChar char="•"/>
            </a:pPr>
            <a:r>
              <a:rPr lang="en-US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Rome: 1</a:t>
            </a:r>
            <a:r>
              <a:rPr lang="en-US" sz="2200" b="1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</a:t>
            </a:r>
            <a:r>
              <a:rPr lang="en-US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Century : persecution of </a:t>
            </a:r>
            <a:r>
              <a:rPr lang="en-US" sz="2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Christians</a:t>
            </a:r>
          </a:p>
          <a:p>
            <a:pPr marL="609600" indent="-609600">
              <a:buFont typeface="Arial" pitchFamily="34" charset="0"/>
              <a:buChar char="•"/>
            </a:pPr>
            <a:r>
              <a:rPr lang="en-US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Crusades: Roman : </a:t>
            </a:r>
            <a:r>
              <a:rPr lang="en-US" sz="2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Christianity </a:t>
            </a:r>
            <a:r>
              <a:rPr lang="en-US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vs. </a:t>
            </a:r>
            <a:r>
              <a:rPr lang="en-US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Muslim - </a:t>
            </a:r>
            <a:r>
              <a:rPr lang="en-US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1095 A.D.- 1204 A.D.</a:t>
            </a:r>
          </a:p>
          <a:p>
            <a:pPr marL="609600" indent="-609600">
              <a:buFont typeface="Arial" pitchFamily="34" charset="0"/>
              <a:buChar char="•"/>
            </a:pPr>
            <a:r>
              <a:rPr lang="en-US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Christianity in conflict:  </a:t>
            </a:r>
            <a:r>
              <a:rPr lang="en-US" sz="2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(Internal European wars:</a:t>
            </a:r>
          </a:p>
          <a:p>
            <a:pPr marL="609600" indent="-609600">
              <a:buFont typeface="Arial" pitchFamily="34" charset="0"/>
              <a:buChar char="•"/>
            </a:pPr>
            <a:r>
              <a:rPr lang="en-US" sz="2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2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Albigensian</a:t>
            </a:r>
            <a:r>
              <a:rPr lang="en-US" sz="2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crusades in C13 France</a:t>
            </a:r>
          </a:p>
          <a:p>
            <a:pPr marL="609600" indent="-609600">
              <a:buFont typeface="Arial" pitchFamily="34" charset="0"/>
              <a:buChar char="•"/>
            </a:pPr>
            <a:r>
              <a:rPr lang="en-US" sz="2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 years war in C17 Germany</a:t>
            </a:r>
          </a:p>
          <a:p>
            <a:pPr marL="609600" indent="-609600">
              <a:buFont typeface="Arial" pitchFamily="34" charset="0"/>
              <a:buChar char="•"/>
            </a:pPr>
            <a:r>
              <a:rPr lang="en-US" sz="2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C19  and C 20 Northern </a:t>
            </a:r>
            <a:r>
              <a:rPr lang="en-US" sz="22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ireland</a:t>
            </a:r>
            <a:endParaRPr lang="en-US" sz="2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09600" indent="-609600">
              <a:buFont typeface="Arial" pitchFamily="34" charset="0"/>
              <a:buChar char="•"/>
            </a:pPr>
            <a:r>
              <a:rPr lang="en-US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India </a:t>
            </a:r>
            <a:r>
              <a:rPr lang="en-US" sz="22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en-US" sz="2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Hindu </a:t>
            </a:r>
            <a:r>
              <a:rPr lang="en-US" sz="2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vs</a:t>
            </a:r>
            <a:r>
              <a:rPr lang="en-US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Muslim  - 11</a:t>
            </a:r>
            <a:r>
              <a:rPr lang="en-US" sz="2200" b="1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US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17</a:t>
            </a:r>
            <a:r>
              <a:rPr lang="en-US" sz="2200" b="1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US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centuries</a:t>
            </a:r>
          </a:p>
          <a:p>
            <a:pPr marL="609600" indent="-609600">
              <a:buFont typeface="Arial" pitchFamily="34" charset="0"/>
              <a:buChar char="•"/>
            </a:pPr>
            <a:r>
              <a:rPr lang="en-US" sz="22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Buddhist</a:t>
            </a:r>
            <a:r>
              <a:rPr lang="en-US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conflict: 17</a:t>
            </a:r>
            <a:r>
              <a:rPr lang="en-US" sz="2200" b="1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US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Century Tibet. Conflict between the ‘Red Hats and the  Yellow Hats.</a:t>
            </a:r>
          </a:p>
          <a:p>
            <a:pPr marL="609600" indent="-609600">
              <a:buFont typeface="Arial" pitchFamily="34" charset="0"/>
              <a:buChar char="•"/>
            </a:pPr>
            <a:r>
              <a:rPr lang="en-US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Middle East: ongoing</a:t>
            </a:r>
            <a:r>
              <a:rPr lang="en-US" sz="2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Jewish </a:t>
            </a:r>
            <a:r>
              <a:rPr lang="en-US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en-US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Muslim</a:t>
            </a:r>
            <a:r>
              <a:rPr lang="en-US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conflict</a:t>
            </a:r>
          </a:p>
          <a:p>
            <a:pPr>
              <a:buFont typeface="Arial" pitchFamily="34" charset="0"/>
              <a:buChar char="•"/>
            </a:pP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285720" y="6000768"/>
            <a:ext cx="8858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A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These conflicts are not </a:t>
            </a:r>
            <a:r>
              <a:rPr lang="en-A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solely</a:t>
            </a:r>
            <a:r>
              <a:rPr lang="en-A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about religious differences</a:t>
            </a:r>
            <a:endParaRPr lang="en-GB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45E11-CC7B-4731-A3D1-F1CFC54959DC}" type="slidenum">
              <a:rPr lang="en-GB" smtClean="0"/>
              <a:pPr/>
              <a:t>43</a:t>
            </a:fld>
            <a:endParaRPr lang="en-GB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recon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57290" y="1"/>
            <a:ext cx="6715172" cy="6861044"/>
          </a:xfrm>
        </p:spPr>
      </p:pic>
      <p:sp>
        <p:nvSpPr>
          <p:cNvPr id="5" name="TextBox 4"/>
          <p:cNvSpPr txBox="1"/>
          <p:nvPr/>
        </p:nvSpPr>
        <p:spPr>
          <a:xfrm>
            <a:off x="2714612" y="5929330"/>
            <a:ext cx="39290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Why </a:t>
            </a:r>
            <a:r>
              <a:rPr lang="en-AU" sz="4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</a:t>
            </a:r>
            <a:r>
              <a:rPr lang="en-A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this? </a:t>
            </a:r>
            <a:endParaRPr lang="en-GB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45E11-CC7B-4731-A3D1-F1CFC54959DC}" type="slidenum">
              <a:rPr lang="en-GB" smtClean="0"/>
              <a:pPr/>
              <a:t>44</a:t>
            </a:fld>
            <a:endParaRPr lang="en-GB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/>
          <a:lstStyle/>
          <a:p>
            <a:r>
              <a:rPr lang="en-A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writers use conflict: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714348" y="1428736"/>
          <a:ext cx="7858180" cy="50546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214810" y="3929067"/>
            <a:ext cx="677108" cy="1571636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A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conflict</a:t>
            </a:r>
            <a:endParaRPr lang="en-GB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71538" y="1857364"/>
            <a:ext cx="207170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Conflicts are usually   resolved</a:t>
            </a:r>
          </a:p>
          <a:p>
            <a:r>
              <a:rPr lang="en-A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happily  or </a:t>
            </a:r>
            <a:r>
              <a:rPr lang="en-A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satisfac</a:t>
            </a:r>
            <a:r>
              <a:rPr lang="en-A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</a:p>
          <a:p>
            <a:r>
              <a:rPr lang="en-A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torily</a:t>
            </a:r>
            <a:endParaRPr lang="en-GB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29454" y="1571612"/>
            <a:ext cx="171451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Conflicts  are often ‘resolved’  brutally, </a:t>
            </a:r>
            <a:r>
              <a:rPr lang="en-A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unsatisfact</a:t>
            </a:r>
            <a:r>
              <a:rPr lang="en-A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en-A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orily</a:t>
            </a:r>
            <a:r>
              <a:rPr lang="en-A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or not         at all</a:t>
            </a:r>
            <a:endParaRPr lang="en-GB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Left Arrow 11"/>
          <p:cNvSpPr/>
          <p:nvPr/>
        </p:nvSpPr>
        <p:spPr>
          <a:xfrm>
            <a:off x="5500694" y="2143116"/>
            <a:ext cx="11430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Left Arrow 12"/>
          <p:cNvSpPr/>
          <p:nvPr/>
        </p:nvSpPr>
        <p:spPr>
          <a:xfrm>
            <a:off x="6715140" y="4357694"/>
            <a:ext cx="928694" cy="571504"/>
          </a:xfrm>
          <a:prstGeom prst="leftArrow">
            <a:avLst/>
          </a:prstGeom>
          <a:scene3d>
            <a:camera prst="orthographicFront">
              <a:rot lat="0" lon="0" rev="2700000"/>
            </a:camera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flatTx/>
          </a:bodyPr>
          <a:lstStyle/>
          <a:p>
            <a:pPr algn="ctr"/>
            <a:endParaRPr lang="en-GB"/>
          </a:p>
        </p:txBody>
      </p:sp>
      <p:sp>
        <p:nvSpPr>
          <p:cNvPr id="14" name="Right Arrow 13"/>
          <p:cNvSpPr/>
          <p:nvPr/>
        </p:nvSpPr>
        <p:spPr>
          <a:xfrm>
            <a:off x="2500298" y="3357562"/>
            <a:ext cx="714380" cy="571504"/>
          </a:xfrm>
          <a:prstGeom prst="rightArrow">
            <a:avLst>
              <a:gd name="adj1" fmla="val 50000"/>
              <a:gd name="adj2" fmla="val 50000"/>
            </a:avLst>
          </a:prstGeom>
          <a:scene3d>
            <a:camera prst="orthographicFront">
              <a:rot lat="0" lon="0" rev="189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45E11-CC7B-4731-A3D1-F1CFC54959DC}" type="slidenum">
              <a:rPr lang="en-GB" smtClean="0"/>
              <a:pPr/>
              <a:t>45</a:t>
            </a:fld>
            <a:endParaRPr lang="en-GB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Conflicts in literature reflect aspects of the real world 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14282" y="3929066"/>
            <a:ext cx="235745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AU" sz="2400" b="1" dirty="0" smtClean="0"/>
              <a:t>Relationships</a:t>
            </a:r>
          </a:p>
          <a:p>
            <a:pPr>
              <a:buFont typeface="Arial" pitchFamily="34" charset="0"/>
              <a:buChar char="•"/>
            </a:pPr>
            <a:r>
              <a:rPr lang="en-AU" sz="2400" b="1" dirty="0" smtClean="0"/>
              <a:t>Values </a:t>
            </a:r>
          </a:p>
          <a:p>
            <a:pPr>
              <a:buFont typeface="Arial" pitchFamily="34" charset="0"/>
              <a:buChar char="•"/>
            </a:pPr>
            <a:r>
              <a:rPr lang="en-AU" sz="2400" b="1" dirty="0" smtClean="0"/>
              <a:t>Structural</a:t>
            </a:r>
          </a:p>
          <a:p>
            <a:pPr>
              <a:buFont typeface="Arial" pitchFamily="34" charset="0"/>
              <a:buChar char="•"/>
            </a:pPr>
            <a:r>
              <a:rPr lang="en-AU" sz="2400" b="1" dirty="0" smtClean="0"/>
              <a:t>Interests</a:t>
            </a:r>
          </a:p>
          <a:p>
            <a:pPr>
              <a:buFont typeface="Arial" pitchFamily="34" charset="0"/>
              <a:buChar char="•"/>
            </a:pPr>
            <a:r>
              <a:rPr lang="en-AU" sz="2400" b="1" dirty="0" smtClean="0"/>
              <a:t>Data</a:t>
            </a:r>
            <a:endParaRPr lang="en-GB" sz="2400" b="1" dirty="0"/>
          </a:p>
        </p:txBody>
      </p:sp>
      <p:sp>
        <p:nvSpPr>
          <p:cNvPr id="7" name="Right Arrow 6"/>
          <p:cNvSpPr/>
          <p:nvPr/>
        </p:nvSpPr>
        <p:spPr>
          <a:xfrm>
            <a:off x="2214546" y="4929198"/>
            <a:ext cx="1714512" cy="6429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357158" y="1571612"/>
            <a:ext cx="204812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AU" sz="2400" b="1" dirty="0" smtClean="0"/>
              <a:t>War</a:t>
            </a:r>
          </a:p>
          <a:p>
            <a:pPr>
              <a:buFont typeface="Arial" pitchFamily="34" charset="0"/>
              <a:buChar char="•"/>
            </a:pPr>
            <a:r>
              <a:rPr lang="en-AU" sz="2400" b="1" dirty="0" smtClean="0"/>
              <a:t>Racial conflict</a:t>
            </a:r>
          </a:p>
          <a:p>
            <a:pPr>
              <a:buFont typeface="Arial" pitchFamily="34" charset="0"/>
              <a:buChar char="•"/>
            </a:pPr>
            <a:r>
              <a:rPr lang="en-AU" sz="2400" b="1" dirty="0" smtClean="0"/>
              <a:t>Oppression</a:t>
            </a:r>
          </a:p>
          <a:p>
            <a:pPr>
              <a:buFont typeface="Arial" pitchFamily="34" charset="0"/>
              <a:buChar char="•"/>
            </a:pPr>
            <a:r>
              <a:rPr lang="en-AU" sz="2400" b="1" dirty="0" smtClean="0"/>
              <a:t>Injustice</a:t>
            </a:r>
          </a:p>
          <a:p>
            <a:pPr>
              <a:buFont typeface="Arial" pitchFamily="34" charset="0"/>
              <a:buChar char="•"/>
            </a:pPr>
            <a:r>
              <a:rPr lang="en-AU" sz="2400" b="1" dirty="0" smtClean="0"/>
              <a:t>Bullying</a:t>
            </a:r>
            <a:endParaRPr lang="en-GB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858016" y="1142984"/>
            <a:ext cx="2062552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 smtClean="0"/>
              <a:t>“The Secret</a:t>
            </a:r>
          </a:p>
          <a:p>
            <a:r>
              <a:rPr lang="en-AU" sz="2400" b="1" dirty="0" smtClean="0"/>
              <a:t> River”</a:t>
            </a:r>
          </a:p>
          <a:p>
            <a:r>
              <a:rPr lang="en-AU" sz="2400" b="1" dirty="0" smtClean="0"/>
              <a:t>“The Crucible”</a:t>
            </a:r>
          </a:p>
          <a:p>
            <a:r>
              <a:rPr lang="en-AU" sz="2400" b="1" dirty="0" smtClean="0"/>
              <a:t>“The Line”</a:t>
            </a:r>
          </a:p>
          <a:p>
            <a:r>
              <a:rPr lang="en-AU" sz="2400" b="1" dirty="0" smtClean="0"/>
              <a:t>“</a:t>
            </a:r>
            <a:r>
              <a:rPr lang="en-AU" sz="2400" b="1" dirty="0" err="1" smtClean="0"/>
              <a:t>Omagh</a:t>
            </a:r>
            <a:r>
              <a:rPr lang="en-AU" sz="2400" b="1" dirty="0" smtClean="0"/>
              <a:t>”</a:t>
            </a:r>
          </a:p>
          <a:p>
            <a:r>
              <a:rPr lang="en-AU" sz="2400" b="1" dirty="0" smtClean="0"/>
              <a:t>Resource book</a:t>
            </a:r>
          </a:p>
          <a:p>
            <a:r>
              <a:rPr lang="en-AU" sz="2400" b="1" dirty="0" smtClean="0"/>
              <a:t> material</a:t>
            </a:r>
          </a:p>
          <a:p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7072330" y="4143380"/>
            <a:ext cx="218043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AU" sz="2400" b="1" dirty="0" smtClean="0"/>
              <a:t>Family</a:t>
            </a:r>
            <a:r>
              <a:rPr lang="en-AU" dirty="0" smtClean="0"/>
              <a:t> </a:t>
            </a:r>
          </a:p>
          <a:p>
            <a:r>
              <a:rPr lang="en-AU" sz="2400" b="1" dirty="0" smtClean="0"/>
              <a:t>breakdown</a:t>
            </a:r>
          </a:p>
          <a:p>
            <a:pPr>
              <a:buFont typeface="Arial" pitchFamily="34" charset="0"/>
              <a:buChar char="•"/>
            </a:pPr>
            <a:r>
              <a:rPr lang="en-AU" sz="2400" b="1" dirty="0" smtClean="0"/>
              <a:t>Inner</a:t>
            </a:r>
            <a:r>
              <a:rPr lang="en-AU" dirty="0" smtClean="0"/>
              <a:t> </a:t>
            </a:r>
            <a:r>
              <a:rPr lang="en-AU" sz="2400" b="1" dirty="0" smtClean="0"/>
              <a:t>conflict</a:t>
            </a:r>
          </a:p>
          <a:p>
            <a:pPr>
              <a:buFont typeface="Arial" pitchFamily="34" charset="0"/>
              <a:buChar char="•"/>
            </a:pPr>
            <a:r>
              <a:rPr lang="en-AU" sz="2400" b="1" dirty="0" smtClean="0"/>
              <a:t>Bitterness</a:t>
            </a:r>
          </a:p>
          <a:p>
            <a:pPr>
              <a:buFont typeface="Arial" pitchFamily="34" charset="0"/>
              <a:buChar char="•"/>
            </a:pPr>
            <a:r>
              <a:rPr lang="en-AU" sz="2400" b="1" dirty="0" smtClean="0"/>
              <a:t>Revenge</a:t>
            </a:r>
          </a:p>
          <a:p>
            <a:pPr>
              <a:buFont typeface="Arial" pitchFamily="34" charset="0"/>
              <a:buChar char="•"/>
            </a:pPr>
            <a:r>
              <a:rPr lang="en-AU" sz="2400" b="1" dirty="0" smtClean="0"/>
              <a:t>Betrayal</a:t>
            </a:r>
          </a:p>
          <a:p>
            <a:endParaRPr lang="en-AU" dirty="0" smtClean="0"/>
          </a:p>
          <a:p>
            <a:endParaRPr lang="en-AU" dirty="0" smtClean="0"/>
          </a:p>
          <a:p>
            <a:endParaRPr lang="en-GB" dirty="0"/>
          </a:p>
        </p:txBody>
      </p:sp>
      <p:sp>
        <p:nvSpPr>
          <p:cNvPr id="11" name="Right Arrow 10"/>
          <p:cNvSpPr/>
          <p:nvPr/>
        </p:nvSpPr>
        <p:spPr>
          <a:xfrm>
            <a:off x="2000232" y="3071810"/>
            <a:ext cx="1643074" cy="642942"/>
          </a:xfrm>
          <a:prstGeom prst="rightArrow">
            <a:avLst/>
          </a:prstGeom>
          <a:scene3d>
            <a:camera prst="orthographicFront">
              <a:rot lat="0" lon="0" rev="20694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Left Arrow 11"/>
          <p:cNvSpPr/>
          <p:nvPr/>
        </p:nvSpPr>
        <p:spPr>
          <a:xfrm>
            <a:off x="5500694" y="2143116"/>
            <a:ext cx="1357322" cy="627508"/>
          </a:xfrm>
          <a:prstGeom prst="leftArrow">
            <a:avLst>
              <a:gd name="adj1" fmla="val 43711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Left Arrow 12"/>
          <p:cNvSpPr/>
          <p:nvPr/>
        </p:nvSpPr>
        <p:spPr>
          <a:xfrm>
            <a:off x="5643570" y="4572008"/>
            <a:ext cx="1428760" cy="642942"/>
          </a:xfrm>
          <a:prstGeom prst="leftArrow">
            <a:avLst/>
          </a:prstGeom>
          <a:scene3d>
            <a:camera prst="orthographicFront">
              <a:rot lat="0" lon="0" rev="191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45E11-CC7B-4731-A3D1-F1CFC54959DC}" type="slidenum">
              <a:rPr lang="en-GB" smtClean="0"/>
              <a:pPr/>
              <a:t>46</a:t>
            </a:fld>
            <a:endParaRPr lang="en-GB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arrativ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-214338"/>
            <a:ext cx="8643998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8596" y="0"/>
            <a:ext cx="821537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AU" sz="3200" dirty="0" smtClean="0">
                <a:solidFill>
                  <a:schemeClr val="bg1"/>
                </a:solidFill>
              </a:rPr>
              <a:t>Why do writers usually structure their narratives around conflict?</a:t>
            </a:r>
          </a:p>
          <a:p>
            <a:pPr>
              <a:buFont typeface="Arial" pitchFamily="34" charset="0"/>
              <a:buChar char="•"/>
            </a:pPr>
            <a:r>
              <a:rPr lang="en-AU" sz="3200" dirty="0" smtClean="0">
                <a:solidFill>
                  <a:schemeClr val="bg1"/>
                </a:solidFill>
              </a:rPr>
              <a:t>What does this show us about                        how human nature is                                                perceived?</a:t>
            </a:r>
            <a:endParaRPr lang="en-GB" sz="3200" dirty="0">
              <a:solidFill>
                <a:schemeClr val="bg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45E11-CC7B-4731-A3D1-F1CFC54959DC}" type="slidenum">
              <a:rPr lang="en-GB" smtClean="0"/>
              <a:pPr/>
              <a:t>47</a:t>
            </a:fld>
            <a:endParaRPr lang="en-GB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43601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n-AU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do writers want readers to understand about conflict?</a:t>
            </a:r>
          </a:p>
          <a:p>
            <a:pPr algn="ctr"/>
            <a:r>
              <a:rPr lang="en-AU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Consider the following possible outcomes of violent conflict and reflect on what writers might see as their roles in society</a:t>
            </a:r>
            <a:endParaRPr lang="en-GB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45E11-CC7B-4731-A3D1-F1CFC54959DC}" type="slidenum">
              <a:rPr lang="en-GB" smtClean="0"/>
              <a:pPr/>
              <a:t>48</a:t>
            </a:fld>
            <a:endParaRPr lang="en-GB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554683"/>
          </a:xfrm>
        </p:spPr>
        <p:txBody>
          <a:bodyPr>
            <a:noAutofit/>
          </a:bodyPr>
          <a:lstStyle/>
          <a:p>
            <a:pPr algn="ctr"/>
            <a:r>
              <a:rPr lang="en-AU" sz="4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alternative ways of resolving conflict are suggested by the following slides? </a:t>
            </a:r>
          </a:p>
          <a:p>
            <a:pPr algn="ctr"/>
            <a:r>
              <a:rPr lang="en-AU" sz="4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Write down some words that come to mind when you view these images </a:t>
            </a:r>
          </a:p>
          <a:p>
            <a:pPr algn="ctr">
              <a:buNone/>
            </a:pPr>
            <a:r>
              <a:rPr lang="en-AU" sz="4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might these outcomes be achieved</a:t>
            </a:r>
            <a:r>
              <a:rPr lang="en-A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en-GB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45E11-CC7B-4731-A3D1-F1CFC54959DC}" type="slidenum">
              <a:rPr lang="en-GB" smtClean="0"/>
              <a:pPr/>
              <a:t>49</a:t>
            </a:fld>
            <a:endParaRPr lang="en-GB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onflict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14480" y="214290"/>
            <a:ext cx="5857916" cy="6429420"/>
          </a:xfrm>
        </p:spPr>
      </p:pic>
      <p:sp>
        <p:nvSpPr>
          <p:cNvPr id="6" name="Rectangle 5"/>
          <p:cNvSpPr/>
          <p:nvPr/>
        </p:nvSpPr>
        <p:spPr>
          <a:xfrm>
            <a:off x="0" y="285729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kind of conflict might be occurring here? </a:t>
            </a:r>
            <a:endParaRPr lang="en-GB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45E11-CC7B-4731-A3D1-F1CFC54959DC}" type="slidenum">
              <a:rPr lang="en-GB" smtClean="0"/>
              <a:pPr/>
              <a:t>5</a:t>
            </a:fld>
            <a:endParaRPr lang="en-GB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hand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43100" y="1"/>
            <a:ext cx="5486420" cy="68580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45E11-CC7B-4731-A3D1-F1CFC54959DC}" type="slidenum">
              <a:rPr lang="en-GB" smtClean="0"/>
              <a:pPr/>
              <a:t>50</a:t>
            </a:fld>
            <a:endParaRPr lang="en-GB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econ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5786" y="90247"/>
            <a:ext cx="7674771" cy="6767753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45E11-CC7B-4731-A3D1-F1CFC54959DC}" type="slidenum">
              <a:rPr lang="en-GB" smtClean="0"/>
              <a:pPr/>
              <a:t>51</a:t>
            </a:fld>
            <a:endParaRPr lang="en-GB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econ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9" y="90050"/>
            <a:ext cx="8358245" cy="7224246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45E11-CC7B-4731-A3D1-F1CFC54959DC}" type="slidenum">
              <a:rPr lang="en-GB" smtClean="0"/>
              <a:pPr/>
              <a:t>52</a:t>
            </a:fld>
            <a:endParaRPr lang="en-GB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armony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285728"/>
            <a:ext cx="9133665" cy="7000924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45E11-CC7B-4731-A3D1-F1CFC54959DC}" type="slidenum">
              <a:rPr lang="en-GB" smtClean="0"/>
              <a:pPr/>
              <a:t>53</a:t>
            </a:fld>
            <a:endParaRPr lang="en-GB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483245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en-A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do we, as readers, take from reading texts about encountering conflict? </a:t>
            </a:r>
          </a:p>
          <a:p>
            <a:pPr algn="ctr"/>
            <a:r>
              <a:rPr lang="en-A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Write a brief reflection about conflict, beginning with a significant event in your own life, a current or historical issue and connecting it to an example of conflict in one of the texts you’ve read. </a:t>
            </a:r>
            <a:endParaRPr lang="en-GB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45E11-CC7B-4731-A3D1-F1CFC54959DC}" type="slidenum">
              <a:rPr lang="en-GB" smtClean="0"/>
              <a:pPr/>
              <a:t>54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Sue Sherman. MLC</a:t>
            </a:r>
            <a:endParaRPr lang="en-GB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conflict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500018"/>
            <a:ext cx="8314430" cy="6357982"/>
          </a:xfrm>
        </p:spPr>
      </p:pic>
      <p:sp>
        <p:nvSpPr>
          <p:cNvPr id="5" name="Rectangle 4"/>
          <p:cNvSpPr/>
          <p:nvPr/>
        </p:nvSpPr>
        <p:spPr>
          <a:xfrm>
            <a:off x="714348" y="714357"/>
            <a:ext cx="792961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kind of conflict might be occurring here? </a:t>
            </a:r>
            <a:endParaRPr lang="en-GB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4348" y="5357826"/>
            <a:ext cx="78581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What’s the relationship between differ-</a:t>
            </a:r>
            <a:r>
              <a:rPr lang="en-AU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ence</a:t>
            </a:r>
            <a:r>
              <a:rPr lang="en-A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conflict? </a:t>
            </a:r>
            <a:endParaRPr lang="en-GB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45E11-CC7B-4731-A3D1-F1CFC54959DC}" type="slidenum">
              <a:rPr lang="en-GB" smtClean="0"/>
              <a:pPr/>
              <a:t>6</a:t>
            </a:fld>
            <a:endParaRPr lang="en-GB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onflict41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14546" y="0"/>
            <a:ext cx="4643470" cy="6858000"/>
          </a:xfrm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kind of conflict is involved here?</a:t>
            </a:r>
            <a:endParaRPr lang="en-GB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45E11-CC7B-4731-A3D1-F1CFC54959DC}" type="slidenum">
              <a:rPr lang="en-GB" smtClean="0"/>
              <a:pPr/>
              <a:t>7</a:t>
            </a:fld>
            <a:endParaRPr lang="en-GB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onflictspor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5008" y="71438"/>
            <a:ext cx="2643206" cy="707233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4282" y="357166"/>
            <a:ext cx="5001876" cy="6771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A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 is this and what is tattooed on his body?</a:t>
            </a:r>
          </a:p>
          <a:p>
            <a:pPr>
              <a:buFont typeface="Arial" pitchFamily="34" charset="0"/>
              <a:buChar char="•"/>
            </a:pPr>
            <a:r>
              <a:rPr lang="en-A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Why might he have chosen these words?</a:t>
            </a:r>
          </a:p>
          <a:p>
            <a:pPr>
              <a:buFont typeface="Arial" pitchFamily="34" charset="0"/>
              <a:buChar char="•"/>
            </a:pPr>
            <a:r>
              <a:rPr lang="en-A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 whom is he in conflict? </a:t>
            </a:r>
          </a:p>
          <a:p>
            <a:pPr>
              <a:buFont typeface="Arial" pitchFamily="34" charset="0"/>
              <a:buChar char="•"/>
            </a:pPr>
            <a:r>
              <a:rPr lang="en-A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has he dealt with the tensions, pressures and expectations he has encountered? </a:t>
            </a:r>
          </a:p>
          <a:p>
            <a:pPr>
              <a:buFont typeface="Arial" pitchFamily="34" charset="0"/>
              <a:buChar char="•"/>
            </a:pPr>
            <a:r>
              <a:rPr lang="en-A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role might the photographer have in the conflict? </a:t>
            </a:r>
          </a:p>
          <a:p>
            <a:pPr>
              <a:buFont typeface="Arial" pitchFamily="34" charset="0"/>
              <a:buChar char="•"/>
            </a:pP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45E11-CC7B-4731-A3D1-F1CFC54959DC}" type="slidenum">
              <a:rPr lang="en-GB" smtClean="0"/>
              <a:pPr/>
              <a:t>8</a:t>
            </a:fld>
            <a:endParaRPr lang="en-GB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onflict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14414" y="0"/>
            <a:ext cx="6643734" cy="6858000"/>
          </a:xfrm>
        </p:spPr>
      </p:pic>
      <p:sp>
        <p:nvSpPr>
          <p:cNvPr id="3" name="TextBox 2"/>
          <p:cNvSpPr txBox="1"/>
          <p:nvPr/>
        </p:nvSpPr>
        <p:spPr>
          <a:xfrm>
            <a:off x="2000232" y="214290"/>
            <a:ext cx="507209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kind of conflict might be occurring here? </a:t>
            </a:r>
            <a:endParaRPr lang="en-GB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45E11-CC7B-4731-A3D1-F1CFC54959DC}" type="slidenum">
              <a:rPr lang="en-GB" smtClean="0"/>
              <a:pPr/>
              <a:t>9</a:t>
            </a:fld>
            <a:endParaRPr lang="en-GB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8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3 - &amp;quot;What kind of conflict is this? &amp;quot;&quot;/&gt;&lt;property id=&quot;20307&quot; value=&quot;256&quot;/&gt;&lt;/object&gt;&lt;object type=&quot;3&quot; unique_id=&quot;10131&quot;&gt;&lt;property id=&quot;20148&quot; value=&quot;5&quot;/&gt;&lt;property id=&quot;20300&quot; value=&quot;Slide 13&quot;/&gt;&lt;property id=&quot;20307&quot; value=&quot;257&quot;/&gt;&lt;/object&gt;&lt;object type=&quot;3&quot; unique_id=&quot;10132&quot;&gt;&lt;property id=&quot;20148&quot; value=&quot;5&quot;/&gt;&lt;property id=&quot;20300&quot; value=&quot;Slide 14&quot;/&gt;&lt;property id=&quot;20307&quot; value=&quot;258&quot;/&gt;&lt;/object&gt;&lt;object type=&quot;3&quot; unique_id=&quot;10133&quot;&gt;&lt;property id=&quot;20148&quot; value=&quot;5&quot;/&gt;&lt;property id=&quot;20300&quot; value=&quot;Slide 38&quot;/&gt;&lt;property id=&quot;20307&quot; value=&quot;259&quot;/&gt;&lt;/object&gt;&lt;object type=&quot;3&quot; unique_id=&quot;10134&quot;&gt;&lt;property id=&quot;20148&quot; value=&quot;5&quot;/&gt;&lt;property id=&quot;20300&quot; value=&quot;Slide 16&quot;/&gt;&lt;property id=&quot;20307&quot; value=&quot;260&quot;/&gt;&lt;/object&gt;&lt;object type=&quot;3&quot; unique_id=&quot;10135&quot;&gt;&lt;property id=&quot;20148&quot; value=&quot;5&quot;/&gt;&lt;property id=&quot;20300&quot; value=&quot;Slide 31 - &amp;quot;Is &amp;quot;&quot;/&gt;&lt;property id=&quot;20307&quot; value=&quot;261&quot;/&gt;&lt;/object&gt;&lt;object type=&quot;3&quot; unique_id=&quot;10136&quot;&gt;&lt;property id=&quot;20148&quot; value=&quot;5&quot;/&gt;&lt;property id=&quot;20300&quot; value=&quot;Slide 9&quot;/&gt;&lt;property id=&quot;20307&quot; value=&quot;262&quot;/&gt;&lt;/object&gt;&lt;object type=&quot;3&quot; unique_id=&quot;10137&quot;&gt;&lt;property id=&quot;20148&quot; value=&quot;5&quot;/&gt;&lt;property id=&quot;20300&quot; value=&quot;Slide 33&quot;/&gt;&lt;property id=&quot;20307&quot; value=&quot;263&quot;/&gt;&lt;/object&gt;&lt;object type=&quot;3&quot; unique_id=&quot;10138&quot;&gt;&lt;property id=&quot;20148&quot; value=&quot;5&quot;/&gt;&lt;property id=&quot;20300&quot; value=&quot;Slide 27&quot;/&gt;&lt;property id=&quot;20307&quot; value=&quot;264&quot;/&gt;&lt;/object&gt;&lt;object type=&quot;3&quot; unique_id=&quot;10139&quot;&gt;&lt;property id=&quot;20148&quot; value=&quot;5&quot;/&gt;&lt;property id=&quot;20300&quot; value=&quot;Slide 42&quot;/&gt;&lt;property id=&quot;20307&quot; value=&quot;265&quot;/&gt;&lt;/object&gt;&lt;object type=&quot;3&quot; unique_id=&quot;10140&quot;&gt;&lt;property id=&quot;20148&quot; value=&quot;5&quot;/&gt;&lt;property id=&quot;20300&quot; value=&quot;Slide 11&quot;/&gt;&lt;property id=&quot;20307&quot; value=&quot;266&quot;/&gt;&lt;/object&gt;&lt;object type=&quot;3&quot; unique_id=&quot;10141&quot;&gt;&lt;property id=&quot;20148&quot; value=&quot;5&quot;/&gt;&lt;property id=&quot;20300&quot; value=&quot;Slide 10&quot;/&gt;&lt;property id=&quot;20307&quot; value=&quot;267&quot;/&gt;&lt;/object&gt;&lt;object type=&quot;3&quot; unique_id=&quot;10142&quot;&gt;&lt;property id=&quot;20148&quot; value=&quot;5&quot;/&gt;&lt;property id=&quot;20300&quot; value=&quot;Slide 5&quot;/&gt;&lt;property id=&quot;20307&quot; value=&quot;268&quot;/&gt;&lt;/object&gt;&lt;object type=&quot;3&quot; unique_id=&quot;10145&quot;&gt;&lt;property id=&quot;20148&quot; value=&quot;5&quot;/&gt;&lt;property id=&quot;20300&quot; value=&quot;Slide 37&quot;/&gt;&lt;property id=&quot;20307&quot; value=&quot;271&quot;/&gt;&lt;/object&gt;&lt;object type=&quot;3&quot; unique_id=&quot;10146&quot;&gt;&lt;property id=&quot;20148&quot; value=&quot;5&quot;/&gt;&lt;property id=&quot;20300&quot; value=&quot;Slide 32&quot;/&gt;&lt;property id=&quot;20307&quot; value=&quot;272&quot;/&gt;&lt;/object&gt;&lt;object type=&quot;3&quot; unique_id=&quot;10147&quot;&gt;&lt;property id=&quot;20148&quot; value=&quot;5&quot;/&gt;&lt;property id=&quot;20300&quot; value=&quot;Slide 36&quot;/&gt;&lt;property id=&quot;20307&quot; value=&quot;273&quot;/&gt;&lt;/object&gt;&lt;object type=&quot;3&quot; unique_id=&quot;10150&quot;&gt;&lt;property id=&quot;20148&quot; value=&quot;5&quot;/&gt;&lt;property id=&quot;20300&quot; value=&quot;Slide 23&quot;/&gt;&lt;property id=&quot;20307&quot; value=&quot;276&quot;/&gt;&lt;/object&gt;&lt;object type=&quot;3&quot; unique_id=&quot;10151&quot;&gt;&lt;property id=&quot;20148&quot; value=&quot;5&quot;/&gt;&lt;property id=&quot;20300&quot; value=&quot;Slide 20&quot;/&gt;&lt;property id=&quot;20307&quot; value=&quot;277&quot;/&gt;&lt;/object&gt;&lt;object type=&quot;3&quot; unique_id=&quot;10153&quot;&gt;&lt;property id=&quot;20148&quot; value=&quot;5&quot;/&gt;&lt;property id=&quot;20300&quot; value=&quot;Slide 25&quot;/&gt;&lt;property id=&quot;20307&quot; value=&quot;279&quot;/&gt;&lt;/object&gt;&lt;object type=&quot;3&quot; unique_id=&quot;10154&quot;&gt;&lt;property id=&quot;20148&quot; value=&quot;5&quot;/&gt;&lt;property id=&quot;20300&quot; value=&quot;Slide 6&quot;/&gt;&lt;property id=&quot;20307&quot; value=&quot;280&quot;/&gt;&lt;/object&gt;&lt;object type=&quot;3&quot; unique_id=&quot;10155&quot;&gt;&lt;property id=&quot;20148&quot; value=&quot;5&quot;/&gt;&lt;property id=&quot;20300&quot; value=&quot;Slide 24&quot;/&gt;&lt;property id=&quot;20307&quot; value=&quot;281&quot;/&gt;&lt;/object&gt;&lt;object type=&quot;3&quot; unique_id=&quot;10157&quot;&gt;&lt;property id=&quot;20148&quot; value=&quot;5&quot;/&gt;&lt;property id=&quot;20300&quot; value=&quot;Slide 26&quot;/&gt;&lt;property id=&quot;20307&quot; value=&quot;283&quot;/&gt;&lt;/object&gt;&lt;object type=&quot;3&quot; unique_id=&quot;10159&quot;&gt;&lt;property id=&quot;20148&quot; value=&quot;5&quot;/&gt;&lt;property id=&quot;20300&quot; value=&quot;Slide 22&quot;/&gt;&lt;property id=&quot;20307&quot; value=&quot;285&quot;/&gt;&lt;/object&gt;&lt;object type=&quot;3&quot; unique_id=&quot;10161&quot;&gt;&lt;property id=&quot;20148&quot; value=&quot;5&quot;/&gt;&lt;property id=&quot;20300&quot; value=&quot;Slide 51&quot;/&gt;&lt;property id=&quot;20307&quot; value=&quot;287&quot;/&gt;&lt;/object&gt;&lt;object type=&quot;3&quot; unique_id=&quot;10162&quot;&gt;&lt;property id=&quot;20148&quot; value=&quot;5&quot;/&gt;&lt;property id=&quot;20300&quot; value=&quot;Slide 52&quot;/&gt;&lt;property id=&quot;20307&quot; value=&quot;288&quot;/&gt;&lt;/object&gt;&lt;object type=&quot;3&quot; unique_id=&quot;10163&quot;&gt;&lt;property id=&quot;20148&quot; value=&quot;5&quot;/&gt;&lt;property id=&quot;20300&quot; value=&quot;Slide 44&quot;/&gt;&lt;property id=&quot;20307&quot; value=&quot;289&quot;/&gt;&lt;/object&gt;&lt;object type=&quot;3&quot; unique_id=&quot;10630&quot;&gt;&lt;property id=&quot;20148&quot; value=&quot;5&quot;/&gt;&lt;property id=&quot;20300&quot; value=&quot;Slide 7&quot;/&gt;&lt;property id=&quot;20307&quot; value=&quot;294&quot;/&gt;&lt;/object&gt;&lt;object type=&quot;3&quot; unique_id=&quot;10829&quot;&gt;&lt;property id=&quot;20148&quot; value=&quot;5&quot;/&gt;&lt;property id=&quot;20300&quot; value=&quot;Slide 50&quot;/&gt;&lt;property id=&quot;20307&quot; value=&quot;295&quot;/&gt;&lt;/object&gt;&lt;object type=&quot;3&quot; unique_id=&quot;11032&quot;&gt;&lt;property id=&quot;20148&quot; value=&quot;5&quot;/&gt;&lt;property id=&quot;20300&quot; value=&quot;Slide 53&quot;/&gt;&lt;property id=&quot;20307&quot; value=&quot;298&quot;/&gt;&lt;/object&gt;&lt;object type=&quot;3&quot; unique_id=&quot;11371&quot;&gt;&lt;property id=&quot;20148&quot; value=&quot;5&quot;/&gt;&lt;property id=&quot;20300&quot; value=&quot;Slide 34&quot;/&gt;&lt;property id=&quot;20307&quot; value=&quot;301&quot;/&gt;&lt;/object&gt;&lt;object type=&quot;3&quot; unique_id=&quot;11624&quot;&gt;&lt;property id=&quot;20148&quot; value=&quot;5&quot;/&gt;&lt;property id=&quot;20300&quot; value=&quot;Slide 29&quot;/&gt;&lt;property id=&quot;20307&quot; value=&quot;302&quot;/&gt;&lt;/object&gt;&lt;object type=&quot;3&quot; unique_id=&quot;11625&quot;&gt;&lt;property id=&quot;20148&quot; value=&quot;5&quot;/&gt;&lt;property id=&quot;20300&quot; value=&quot;Slide 30&quot;/&gt;&lt;property id=&quot;20307&quot; value=&quot;303&quot;/&gt;&lt;/object&gt;&lt;object type=&quot;3&quot; unique_id=&quot;11626&quot;&gt;&lt;property id=&quot;20148&quot; value=&quot;5&quot;/&gt;&lt;property id=&quot;20300&quot; value=&quot;Slide 40&quot;/&gt;&lt;property id=&quot;20307&quot; value=&quot;304&quot;/&gt;&lt;/object&gt;&lt;object type=&quot;3&quot; unique_id=&quot;11628&quot;&gt;&lt;property id=&quot;20148&quot; value=&quot;5&quot;/&gt;&lt;property id=&quot;20300&quot; value=&quot;Slide 47&quot;/&gt;&lt;property id=&quot;20307&quot; value=&quot;306&quot;/&gt;&lt;/object&gt;&lt;object type=&quot;3&quot; unique_id=&quot;11678&quot;&gt;&lt;property id=&quot;20148&quot; value=&quot;5&quot;/&gt;&lt;property id=&quot;20300&quot; value=&quot;Slide 8&quot;/&gt;&lt;property id=&quot;20307&quot; value=&quot;308&quot;/&gt;&lt;/object&gt;&lt;object type=&quot;3&quot; unique_id=&quot;12120&quot;&gt;&lt;property id=&quot;20148&quot; value=&quot;5&quot;/&gt;&lt;property id=&quot;20300&quot; value=&quot;Slide 1&quot;/&gt;&lt;property id=&quot;20307&quot; value=&quot;309&quot;/&gt;&lt;/object&gt;&lt;object type=&quot;3&quot; unique_id=&quot;12881&quot;&gt;&lt;property id=&quot;20148&quot; value=&quot;5&quot;/&gt;&lt;property id=&quot;20300&quot; value=&quot;Slide 41&quot;/&gt;&lt;property id=&quot;20307&quot; value=&quot;311&quot;/&gt;&lt;/object&gt;&lt;object type=&quot;3&quot; unique_id=&quot;12931&quot;&gt;&lt;property id=&quot;20148&quot; value=&quot;5&quot;/&gt;&lt;property id=&quot;20300&quot; value=&quot;Slide 2&quot;/&gt;&lt;property id=&quot;20307&quot; value=&quot;312&quot;/&gt;&lt;/object&gt;&lt;object type=&quot;3&quot; unique_id=&quot;13382&quot;&gt;&lt;property id=&quot;20148&quot; value=&quot;5&quot;/&gt;&lt;property id=&quot;20300&quot; value=&quot;Slide 45 - &amp;quot;How writers use conflict:&amp;quot;&quot;/&gt;&lt;property id=&quot;20307&quot; value=&quot;313&quot;/&gt;&lt;/object&gt;&lt;object type=&quot;3&quot; unique_id=&quot;13383&quot;&gt;&lt;property id=&quot;20148&quot; value=&quot;5&quot;/&gt;&lt;property id=&quot;20300&quot; value=&quot;Slide 46 - &amp;quot;Conflicts in literature reflect aspects of the real world &amp;quot;&quot;/&gt;&lt;property id=&quot;20307&quot; value=&quot;314&quot;/&gt;&lt;/object&gt;&lt;object type=&quot;3&quot; unique_id=&quot;14292&quot;&gt;&lt;property id=&quot;20148&quot; value=&quot;5&quot;/&gt;&lt;property id=&quot;20300&quot; value=&quot;Slide 4 - &amp;quot;What kinds of conflicts occur within ourselves and in our personal  relationships?&amp;quot;&quot;/&gt;&lt;property id=&quot;20307&quot; value=&quot;315&quot;/&gt;&lt;/object&gt;&lt;object type=&quot;3&quot; unique_id=&quot;14293&quot;&gt;&lt;property id=&quot;20148&quot; value=&quot;5&quot;/&gt;&lt;property id=&quot;20300&quot; value=&quot;Slide 21 - &amp;quot;What kinds of conflicts occur when people’s values and interests clash?&amp;quot;&quot;/&gt;&lt;property id=&quot;20307&quot; value=&quot;316&quot;/&gt;&lt;/object&gt;&lt;object type=&quot;3&quot; unique_id=&quot;14717&quot;&gt;&lt;property id=&quot;20148&quot; value=&quot;5&quot;/&gt;&lt;property id=&quot;20300&quot; value=&quot;Slide 35&quot;/&gt;&lt;property id=&quot;20307&quot; value=&quot;317&quot;/&gt;&lt;/object&gt;&lt;object type=&quot;3&quot; unique_id=&quot;15346&quot;&gt;&lt;property id=&quot;20148&quot; value=&quot;5&quot;/&gt;&lt;property id=&quot;20300&quot; value=&quot;Slide 28&quot;/&gt;&lt;property id=&quot;20307&quot; value=&quot;319&quot;/&gt;&lt;/object&gt;&lt;object type=&quot;3&quot; unique_id=&quot;15647&quot;&gt;&lt;property id=&quot;20148&quot; value=&quot;5&quot;/&gt;&lt;property id=&quot;20300&quot; value=&quot;Slide 39&quot;/&gt;&lt;property id=&quot;20307&quot; value=&quot;321&quot;/&gt;&lt;/object&gt;&lt;object type=&quot;3&quot; unique_id=&quot;15648&quot;&gt;&lt;property id=&quot;20148&quot; value=&quot;5&quot;/&gt;&lt;property id=&quot;20300&quot; value=&quot;Slide 48&quot;/&gt;&lt;property id=&quot;20307&quot; value=&quot;320&quot;/&gt;&lt;/object&gt;&lt;object type=&quot;3&quot; unique_id=&quot;15955&quot;&gt;&lt;property id=&quot;20148&quot; value=&quot;5&quot;/&gt;&lt;property id=&quot;20300&quot; value=&quot;Slide 54&quot;/&gt;&lt;property id=&quot;20307&quot; value=&quot;322&quot;/&gt;&lt;/object&gt;&lt;object type=&quot;3&quot; unique_id=&quot;16645&quot;&gt;&lt;property id=&quot;20148&quot; value=&quot;5&quot;/&gt;&lt;property id=&quot;20300&quot; value=&quot;Slide 49&quot;/&gt;&lt;property id=&quot;20307&quot; value=&quot;324&quot;/&gt;&lt;/object&gt;&lt;object type=&quot;3&quot; unique_id=&quot;16860&quot;&gt;&lt;property id=&quot;20148&quot; value=&quot;5&quot;/&gt;&lt;property id=&quot;20300&quot; value=&quot;Slide 43&quot;/&gt;&lt;property id=&quot;20307&quot; value=&quot;325&quot;/&gt;&lt;/object&gt;&lt;object type=&quot;3&quot; unique_id=&quot;16915&quot;&gt;&lt;property id=&quot;20148&quot; value=&quot;5&quot;/&gt;&lt;property id=&quot;20300&quot; value=&quot;Slide 15&quot;/&gt;&lt;property id=&quot;20307&quot; value=&quot;326&quot;/&gt;&lt;/object&gt;&lt;object type=&quot;3&quot; unique_id=&quot;17024&quot;&gt;&lt;property id=&quot;20148&quot; value=&quot;5&quot;/&gt;&lt;property id=&quot;20300&quot; value=&quot;Slide 17&quot;/&gt;&lt;property id=&quot;20307&quot; value=&quot;327&quot;/&gt;&lt;/object&gt;&lt;object type=&quot;3&quot; unique_id=&quot;17025&quot;&gt;&lt;property id=&quot;20148&quot; value=&quot;5&quot;/&gt;&lt;property id=&quot;20300&quot; value=&quot;Slide 18&quot;/&gt;&lt;property id=&quot;20307&quot; value=&quot;328&quot;/&gt;&lt;/object&gt;&lt;object type=&quot;3&quot; unique_id=&quot;17250&quot;&gt;&lt;property id=&quot;20148&quot; value=&quot;5&quot;/&gt;&lt;property id=&quot;20300&quot; value=&quot;Slide 19&quot;/&gt;&lt;property id=&quot;20307&quot; value=&quot;329&quot;/&gt;&lt;/object&gt;&lt;object type=&quot;3&quot; unique_id=&quot;17707&quot;&gt;&lt;property id=&quot;20148&quot; value=&quot;5&quot;/&gt;&lt;property id=&quot;20300&quot; value=&quot;Slide 12&quot;/&gt;&lt;property id=&quot;20307&quot; value=&quot;330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FE66FF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3172</TotalTime>
  <Words>1158</Words>
  <Application>Microsoft Macintosh PowerPoint</Application>
  <PresentationFormat>On-screen Show (4:3)</PresentationFormat>
  <Paragraphs>194</Paragraphs>
  <Slides>54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5" baseType="lpstr">
      <vt:lpstr>Office Theme</vt:lpstr>
      <vt:lpstr>PowerPoint Presentation</vt:lpstr>
      <vt:lpstr>PowerPoint Presentation</vt:lpstr>
      <vt:lpstr>What kind of conflict is this? </vt:lpstr>
      <vt:lpstr>What kinds of conflicts occur within ourselves and in our personal  relationships?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kinds of conflicts occur when people’s values and interests clash?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writers use conflict:</vt:lpstr>
      <vt:lpstr>Conflicts in literature reflect aspects of the real world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Methodist Ladies'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Encountering conflict</dc:title>
  <dc:creator>MLC</dc:creator>
  <cp:lastModifiedBy>Help Desk</cp:lastModifiedBy>
  <cp:revision>223</cp:revision>
  <dcterms:created xsi:type="dcterms:W3CDTF">2009-01-26T09:34:09Z</dcterms:created>
  <dcterms:modified xsi:type="dcterms:W3CDTF">2014-08-31T23:37:08Z</dcterms:modified>
</cp:coreProperties>
</file>