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6" r:id="rId4"/>
    <p:sldId id="265" r:id="rId5"/>
    <p:sldId id="267" r:id="rId6"/>
    <p:sldId id="257" r:id="rId7"/>
    <p:sldId id="264" r:id="rId8"/>
    <p:sldId id="268" r:id="rId9"/>
    <p:sldId id="258" r:id="rId10"/>
    <p:sldId id="269" r:id="rId11"/>
    <p:sldId id="259" r:id="rId12"/>
    <p:sldId id="260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3" d="100"/>
          <a:sy n="83" d="100"/>
        </p:scale>
        <p:origin x="-120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29/05/14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29/05/14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29/05/14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29/05/14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29/05/14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29/05/14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29/05/14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29/05/14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Girl with a Pearl Earring</a:t>
            </a:r>
            <a:endParaRPr lang="en-AU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An introduction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70643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Relationship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Together, Vermeer and Griet conceal the apprenticeship from the family until Vermeer's most prominent patron demands that the lovely maid be the subject of his next commissioned work. </a:t>
            </a:r>
          </a:p>
          <a:p>
            <a:r>
              <a:rPr lang="en-AU" dirty="0"/>
              <a:t>Vermeer must paint Griet—an awkward, charged situation for them both.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16731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 </a:t>
            </a:r>
            <a:r>
              <a:rPr lang="en-AU" dirty="0"/>
              <a:t>S</a:t>
            </a:r>
            <a:r>
              <a:rPr lang="en-AU" dirty="0" smtClean="0"/>
              <a:t>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Chevalier's account of the artistic process—from the grinding of paints to the inclusion and removal of background objects—lay at the core of the novel</a:t>
            </a:r>
            <a:r>
              <a:rPr lang="en-AU" dirty="0" smtClean="0"/>
              <a:t>.</a:t>
            </a:r>
          </a:p>
          <a:p>
            <a:r>
              <a:rPr lang="en-AU" dirty="0" smtClean="0"/>
              <a:t>She acknowledges the social and historical context, but explores the </a:t>
            </a:r>
            <a:r>
              <a:rPr lang="en-AU" b="1" dirty="0" smtClean="0"/>
              <a:t>parallel universe </a:t>
            </a:r>
            <a:r>
              <a:rPr lang="en-AU" dirty="0" smtClean="0"/>
              <a:t>created within the studio.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89236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Perception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camera obscura is a tangible representation of a different way of </a:t>
            </a:r>
            <a:r>
              <a:rPr lang="en-AU" dirty="0" smtClean="0"/>
              <a:t>seeing.</a:t>
            </a:r>
          </a:p>
          <a:p>
            <a:r>
              <a:rPr lang="en-AU" dirty="0" smtClean="0"/>
              <a:t>Griet </a:t>
            </a:r>
            <a:r>
              <a:rPr lang="en-AU" dirty="0"/>
              <a:t>has the capacity to look in a different way, but she needs Vermeer to show her how. </a:t>
            </a:r>
            <a:endParaRPr lang="en-AU" dirty="0" smtClean="0"/>
          </a:p>
          <a:p>
            <a:r>
              <a:rPr lang="en-AU" dirty="0" smtClean="0"/>
              <a:t>He </a:t>
            </a:r>
            <a:r>
              <a:rPr lang="en-AU" dirty="0"/>
              <a:t>does that partly with the help of the camera obscura. 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943668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Perception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It also reminds us that in order to see clearly we have to focus, shut out the world and look at one corner of a room. </a:t>
            </a:r>
          </a:p>
          <a:p>
            <a:r>
              <a:rPr lang="en-AU" dirty="0"/>
              <a:t>That is what Vermeer's paintings do—they reveal the world in a room. </a:t>
            </a:r>
          </a:p>
          <a:p>
            <a:r>
              <a:rPr lang="en-AU" dirty="0"/>
              <a:t>That is also what the novel tries to do—it is deliberately narrow and focused, and in it is a microcosm of the whole world.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77420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Introduction-the painting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In </a:t>
            </a:r>
            <a:r>
              <a:rPr lang="en-AU" dirty="0"/>
              <a:t>the painting, a young woman, adorned in an unusual head wrap and wearing a prominent pearl-drop earring, turns to face the painter over her left shoulder—eyes sympathetic and slightly lowered, mouth demurely parted</a:t>
            </a:r>
            <a:r>
              <a:rPr lang="en-AU" dirty="0" smtClean="0"/>
              <a:t>.</a:t>
            </a:r>
          </a:p>
          <a:p>
            <a:r>
              <a:rPr lang="en-AU" dirty="0" smtClean="0"/>
              <a:t> </a:t>
            </a:r>
            <a:r>
              <a:rPr lang="en-AU" dirty="0"/>
              <a:t>The moment captured by the painting is </a:t>
            </a:r>
            <a:r>
              <a:rPr lang="en-AU" dirty="0" smtClean="0"/>
              <a:t>intriguing—sexually </a:t>
            </a:r>
            <a:r>
              <a:rPr lang="en-AU" dirty="0"/>
              <a:t>charged yet undeniably innocent</a:t>
            </a:r>
            <a:r>
              <a:rPr lang="en-AU" dirty="0" smtClean="0"/>
              <a:t>.</a:t>
            </a:r>
          </a:p>
          <a:p>
            <a:r>
              <a:rPr lang="en-AU" dirty="0" smtClean="0"/>
              <a:t>This is the paradox of the painting-simultaneously sexual and pure.</a:t>
            </a:r>
          </a:p>
          <a:p>
            <a:pPr marL="0" indent="0">
              <a:buNone/>
            </a:pPr>
            <a:endParaRPr lang="en-AU" dirty="0" smtClean="0"/>
          </a:p>
          <a:p>
            <a:endParaRPr lang="en-AU" dirty="0" smtClean="0"/>
          </a:p>
          <a:p>
            <a:pPr marL="0" indent="0">
              <a:buNone/>
            </a:pP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994758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Painting as impetus of the story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novel both explores the painting's historic and artistic intensity and builds on it to create the story of a young girl in a small city during a unique period of social change. </a:t>
            </a:r>
          </a:p>
        </p:txBody>
      </p:sp>
    </p:spTree>
    <p:extLst>
      <p:ext uri="{BB962C8B-B14F-4D97-AF65-F5344CB8AC3E}">
        <p14:creationId xmlns:p14="http://schemas.microsoft.com/office/powerpoint/2010/main" val="2470863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Social and historical context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 </a:t>
            </a:r>
            <a:r>
              <a:rPr lang="en-AU" dirty="0" smtClean="0"/>
              <a:t>Chevalier’s insightful </a:t>
            </a:r>
            <a:r>
              <a:rPr lang="en-AU" dirty="0"/>
              <a:t>portrayal of this tumultuous time, when Protestantism began to dominate Catholicism and the growing bourgeoisie took the place of the Church as patrons of the </a:t>
            </a:r>
            <a:r>
              <a:rPr lang="en-AU" dirty="0" smtClean="0"/>
              <a:t>arts.</a:t>
            </a:r>
          </a:p>
          <a:p>
            <a:r>
              <a:rPr lang="en-AU" dirty="0" smtClean="0"/>
              <a:t>She </a:t>
            </a:r>
            <a:r>
              <a:rPr lang="en-AU" dirty="0"/>
              <a:t>draws the reader into a </a:t>
            </a:r>
            <a:r>
              <a:rPr lang="en-AU" dirty="0" smtClean="0"/>
              <a:t>lively</a:t>
            </a:r>
            <a:r>
              <a:rPr lang="en-AU" dirty="0"/>
              <a:t> </a:t>
            </a:r>
            <a:r>
              <a:rPr lang="en-AU" dirty="0" smtClean="0"/>
              <a:t>exploration of a largely unexamined </a:t>
            </a:r>
            <a:r>
              <a:rPr lang="en-AU" dirty="0"/>
              <a:t>time and place in </a:t>
            </a:r>
            <a:r>
              <a:rPr lang="en-AU" dirty="0" smtClean="0"/>
              <a:t>history.</a:t>
            </a:r>
          </a:p>
          <a:p>
            <a:r>
              <a:rPr lang="en-AU" dirty="0" smtClean="0"/>
              <a:t>The period that the novel is set, the </a:t>
            </a:r>
            <a:r>
              <a:rPr lang="en-AU" dirty="0"/>
              <a:t>Dutch had just thrown off the rule of the Catholic Spanish and were keen to distance themselves from Catholicism. </a:t>
            </a:r>
            <a:endParaRPr lang="en-AU" dirty="0" smtClean="0"/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670769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Context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Protestantism suited their natures. The Dutch Catholics were tolerated but were seen as slightly outside the </a:t>
            </a:r>
            <a:r>
              <a:rPr lang="en-AU" dirty="0" smtClean="0"/>
              <a:t>system.</a:t>
            </a:r>
          </a:p>
          <a:p>
            <a:r>
              <a:rPr lang="en-AU" dirty="0" smtClean="0"/>
              <a:t> This </a:t>
            </a:r>
            <a:r>
              <a:rPr lang="en-AU" dirty="0"/>
              <a:t>is fascinating when </a:t>
            </a:r>
            <a:r>
              <a:rPr lang="en-AU" dirty="0" smtClean="0"/>
              <a:t>we </a:t>
            </a:r>
            <a:r>
              <a:rPr lang="en-AU" dirty="0"/>
              <a:t>consider that Vermeer actually converted to Catholicism, and so chose to be a maverick.</a:t>
            </a:r>
          </a:p>
          <a:p>
            <a:r>
              <a:rPr lang="en-AU" dirty="0"/>
              <a:t> We have to consider religious and social change as they are essential to the push and pull of the story.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69916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Germination of the story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In mid-career, the renowned 17th century Baroque artist Johannes Vermeer painted "</a:t>
            </a:r>
            <a:r>
              <a:rPr lang="en-AU" i="1" dirty="0"/>
              <a:t>Girl with a Pearl Earring</a:t>
            </a:r>
            <a:r>
              <a:rPr lang="en-AU" dirty="0"/>
              <a:t>," which has been called the Dutch Mona Lisa. </a:t>
            </a:r>
            <a:endParaRPr lang="en-AU" dirty="0" smtClean="0"/>
          </a:p>
          <a:p>
            <a:r>
              <a:rPr lang="en-AU" i="1" dirty="0" smtClean="0"/>
              <a:t>Girl </a:t>
            </a:r>
            <a:r>
              <a:rPr lang="en-AU" i="1" dirty="0"/>
              <a:t>with a Pearl Earring</a:t>
            </a:r>
            <a:r>
              <a:rPr lang="en-AU" dirty="0"/>
              <a:t> tells the story behind the advent of this famous painting, all the while depicting life in 17th century Delft, a small Dutch city with a burgeoning art community.</a:t>
            </a:r>
          </a:p>
        </p:txBody>
      </p:sp>
    </p:spTree>
    <p:extLst>
      <p:ext uri="{BB962C8B-B14F-4D97-AF65-F5344CB8AC3E}">
        <p14:creationId xmlns:p14="http://schemas.microsoft.com/office/powerpoint/2010/main" val="564187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Some key aspects of the story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The </a:t>
            </a:r>
            <a:r>
              <a:rPr lang="en-AU" dirty="0" smtClean="0"/>
              <a:t>novel’s focus is on </a:t>
            </a:r>
            <a:r>
              <a:rPr lang="en-AU" dirty="0"/>
              <a:t>Griet, the Protestant daughter of a Delft tile painter who lost his sight in a kiln accident</a:t>
            </a:r>
            <a:r>
              <a:rPr lang="en-AU" dirty="0" smtClean="0"/>
              <a:t>.</a:t>
            </a:r>
          </a:p>
          <a:p>
            <a:r>
              <a:rPr lang="en-AU" dirty="0" smtClean="0"/>
              <a:t> </a:t>
            </a:r>
            <a:r>
              <a:rPr lang="en-AU" dirty="0"/>
              <a:t>In order to bring income to her struggling family, Griet must work as a maid for a more financially sound family. </a:t>
            </a:r>
            <a:endParaRPr lang="en-AU" dirty="0" smtClean="0"/>
          </a:p>
          <a:p>
            <a:r>
              <a:rPr lang="en-AU" dirty="0" smtClean="0"/>
              <a:t>When </a:t>
            </a:r>
            <a:r>
              <a:rPr lang="en-AU" dirty="0"/>
              <a:t>Jan Vermeer and his wife approve of Griet as a maid for their growing Catholic household, she leaves home and quickly enters adult life. </a:t>
            </a:r>
            <a:endParaRPr lang="en-AU" dirty="0" smtClean="0"/>
          </a:p>
          <a:p>
            <a:r>
              <a:rPr lang="en-AU" dirty="0" smtClean="0"/>
              <a:t>The </a:t>
            </a:r>
            <a:r>
              <a:rPr lang="en-AU" dirty="0"/>
              <a:t>Vermeer household, with its five children, grandmother and long-time servant, is ready to make Griet's working life difficult. 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072561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Key aspects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Though her help is sorely needed, her beauty and innocence are both coveted and resented. </a:t>
            </a:r>
          </a:p>
          <a:p>
            <a:r>
              <a:rPr lang="en-AU" dirty="0"/>
              <a:t>Vermeer's wife Catharina, long banished from her husband's studio for her clumsiness and lack of genuine interest in art, is immediately wary of Griet, a visually talented girl who exhibits signs of artistic promise. </a:t>
            </a:r>
          </a:p>
          <a:p>
            <a:r>
              <a:rPr lang="en-AU" dirty="0"/>
              <a:t>Taneke, the faithful servant to the grandmother, proves her protective loyalty by keeping a close eye on Griet's every move.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79197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relationship between Griet and Vermeer.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 </a:t>
            </a:r>
            <a:r>
              <a:rPr lang="en-AU" dirty="0"/>
              <a:t>Recognizing Griet's talents, Vermeer takes her on as his studio assistant and surreptitiously teaches her to grind paints and develop </a:t>
            </a:r>
            <a:r>
              <a:rPr lang="en-AU" dirty="0" smtClean="0"/>
              <a:t>colour </a:t>
            </a:r>
            <a:r>
              <a:rPr lang="en-AU" dirty="0"/>
              <a:t>palettes in the remote attic. </a:t>
            </a:r>
            <a:endParaRPr lang="en-AU" dirty="0" smtClean="0"/>
          </a:p>
          <a:p>
            <a:r>
              <a:rPr lang="en-AU" dirty="0" smtClean="0"/>
              <a:t>Though </a:t>
            </a:r>
            <a:r>
              <a:rPr lang="en-AU" dirty="0"/>
              <a:t>reluctant to overstep her boundaries in the </a:t>
            </a:r>
            <a:r>
              <a:rPr lang="en-AU" dirty="0" smtClean="0"/>
              <a:t>chaotic </a:t>
            </a:r>
            <a:r>
              <a:rPr lang="en-AU" dirty="0"/>
              <a:t>Vermeer household, Griet is overjoyed both to work with her intriguing master and to lend some breath to her natural </a:t>
            </a:r>
            <a:r>
              <a:rPr lang="en-AU" dirty="0" smtClean="0"/>
              <a:t>inclinations—colours </a:t>
            </a:r>
            <a:r>
              <a:rPr lang="en-AU" dirty="0"/>
              <a:t>and composition—neither of which she had ever been able to develop. 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527477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</TotalTime>
  <Words>786</Words>
  <Application>Microsoft Macintosh PowerPoint</Application>
  <PresentationFormat>Custom</PresentationFormat>
  <Paragraphs>46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Facet</vt:lpstr>
      <vt:lpstr>Girl with a Pearl Earring</vt:lpstr>
      <vt:lpstr>Introduction-the painting</vt:lpstr>
      <vt:lpstr>Painting as impetus of the story</vt:lpstr>
      <vt:lpstr>Social and historical context</vt:lpstr>
      <vt:lpstr>Context</vt:lpstr>
      <vt:lpstr>Germination of the story</vt:lpstr>
      <vt:lpstr>Some key aspects of the story</vt:lpstr>
      <vt:lpstr>Key aspects</vt:lpstr>
      <vt:lpstr>The relationship between Griet and Vermeer.</vt:lpstr>
      <vt:lpstr>Relationship</vt:lpstr>
      <vt:lpstr> Style</vt:lpstr>
      <vt:lpstr>Perception</vt:lpstr>
      <vt:lpstr>Perception</vt:lpstr>
    </vt:vector>
  </TitlesOfParts>
  <Company>ST Columba's College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Girl with a Pearl Earring</dc:title>
  <dc:creator>DANIELA OUZECKY</dc:creator>
  <cp:lastModifiedBy>Help Desk</cp:lastModifiedBy>
  <cp:revision>15</cp:revision>
  <dcterms:created xsi:type="dcterms:W3CDTF">2014-01-26T02:22:57Z</dcterms:created>
  <dcterms:modified xsi:type="dcterms:W3CDTF">2014-05-29T01:15:38Z</dcterms:modified>
</cp:coreProperties>
</file>