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6"/>
  </p:handoutMasterIdLst>
  <p:sldIdLst>
    <p:sldId id="256" r:id="rId2"/>
    <p:sldId id="267" r:id="rId3"/>
    <p:sldId id="258" r:id="rId4"/>
    <p:sldId id="257" r:id="rId5"/>
    <p:sldId id="259" r:id="rId6"/>
    <p:sldId id="260"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6413" cy="9750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3025" y="0"/>
            <a:ext cx="2971800" cy="487363"/>
          </a:xfrm>
          <a:prstGeom prst="rect">
            <a:avLst/>
          </a:prstGeom>
        </p:spPr>
        <p:txBody>
          <a:bodyPr vert="horz" lIns="91440" tIns="45720" rIns="91440" bIns="45720" rtlCol="0"/>
          <a:lstStyle>
            <a:lvl1pPr algn="r">
              <a:defRPr sz="1200"/>
            </a:lvl1pPr>
          </a:lstStyle>
          <a:p>
            <a:fld id="{73A26C7B-4434-4B67-94A1-D93FAD433693}" type="datetimeFigureOut">
              <a:rPr lang="en-US" smtClean="0"/>
              <a:t>10/6/2008</a:t>
            </a:fld>
            <a:endParaRPr lang="en-AU"/>
          </a:p>
        </p:txBody>
      </p:sp>
      <p:sp>
        <p:nvSpPr>
          <p:cNvPr id="4" name="Footer Placeholder 3"/>
          <p:cNvSpPr>
            <a:spLocks noGrp="1"/>
          </p:cNvSpPr>
          <p:nvPr>
            <p:ph type="ftr" sz="quarter" idx="2"/>
          </p:nvPr>
        </p:nvSpPr>
        <p:spPr>
          <a:xfrm>
            <a:off x="0" y="9261475"/>
            <a:ext cx="2971800" cy="487363"/>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3025" y="9261475"/>
            <a:ext cx="2971800" cy="487363"/>
          </a:xfrm>
          <a:prstGeom prst="rect">
            <a:avLst/>
          </a:prstGeom>
        </p:spPr>
        <p:txBody>
          <a:bodyPr vert="horz" lIns="91440" tIns="45720" rIns="91440" bIns="45720" rtlCol="0" anchor="b"/>
          <a:lstStyle>
            <a:lvl1pPr algn="r">
              <a:defRPr sz="1200"/>
            </a:lvl1pPr>
          </a:lstStyle>
          <a:p>
            <a:fld id="{96ABF65F-05BD-4126-88D2-DFF852D1FFEF}" type="slidenum">
              <a:rPr lang="en-AU" smtClean="0"/>
              <a:t>‹#›</a:t>
            </a:fld>
            <a:endParaRPr lang="en-A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3204429-684D-4258-B46C-D292AE2F4FDB}" type="datetimeFigureOut">
              <a:rPr lang="en-US" smtClean="0"/>
              <a:pPr/>
              <a:t>10/6/2008</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819035-177A-4EFC-90C1-61145A74FFD5}"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69819035-177A-4EFC-90C1-61145A74FFD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69819035-177A-4EFC-90C1-61145A74FFD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69819035-177A-4EFC-90C1-61145A74FFD5}"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69819035-177A-4EFC-90C1-61145A74FFD5}"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69819035-177A-4EFC-90C1-61145A74FFD5}"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69819035-177A-4EFC-90C1-61145A74FFD5}"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69819035-177A-4EFC-90C1-61145A74FFD5}"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204429-684D-4258-B46C-D292AE2F4FDB}" type="datetimeFigureOut">
              <a:rPr lang="en-US" smtClean="0"/>
              <a:pPr/>
              <a:t>10/6/2008</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69819035-177A-4EFC-90C1-61145A74FFD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3204429-684D-4258-B46C-D292AE2F4FDB}" type="datetimeFigureOut">
              <a:rPr lang="en-US" smtClean="0"/>
              <a:pPr/>
              <a:t>10/6/2008</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69819035-177A-4EFC-90C1-61145A74FFD5}"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3204429-684D-4258-B46C-D292AE2F4FDB}" type="datetimeFigureOut">
              <a:rPr lang="en-US" smtClean="0"/>
              <a:pPr/>
              <a:t>10/6/2008</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819035-177A-4EFC-90C1-61145A74FFD5}"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3204429-684D-4258-B46C-D292AE2F4FDB}" type="datetimeFigureOut">
              <a:rPr lang="en-US" smtClean="0"/>
              <a:pPr/>
              <a:t>10/6/2008</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819035-177A-4EFC-90C1-61145A74FFD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Look Both Ways</a:t>
            </a:r>
            <a:endParaRPr lang="en-AU" dirty="0"/>
          </a:p>
        </p:txBody>
      </p:sp>
      <p:sp>
        <p:nvSpPr>
          <p:cNvPr id="3" name="Subtitle 2"/>
          <p:cNvSpPr>
            <a:spLocks noGrp="1"/>
          </p:cNvSpPr>
          <p:nvPr>
            <p:ph type="subTitle" idx="1"/>
          </p:nvPr>
        </p:nvSpPr>
        <p:spPr/>
        <p:txBody>
          <a:bodyPr/>
          <a:lstStyle/>
          <a:p>
            <a:r>
              <a:rPr lang="en-AU" dirty="0" smtClean="0"/>
              <a:t>Exam Revision</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Unmarried artist</a:t>
            </a:r>
          </a:p>
          <a:p>
            <a:endParaRPr lang="en-AU" dirty="0" smtClean="0"/>
          </a:p>
          <a:p>
            <a:r>
              <a:rPr lang="en-AU" dirty="0" smtClean="0"/>
              <a:t>Suffocating from the detritus of her life</a:t>
            </a:r>
          </a:p>
          <a:p>
            <a:endParaRPr lang="en-AU" dirty="0" smtClean="0"/>
          </a:p>
          <a:p>
            <a:r>
              <a:rPr lang="en-AU" dirty="0" smtClean="0"/>
              <a:t>Honest, introspective, empathetic</a:t>
            </a:r>
          </a:p>
          <a:p>
            <a:endParaRPr lang="en-AU" dirty="0" smtClean="0"/>
          </a:p>
          <a:p>
            <a:r>
              <a:rPr lang="en-AU" dirty="0" smtClean="0"/>
              <a:t>Worries about the potential for disaster to strike</a:t>
            </a:r>
            <a:endParaRPr lang="en-AU" dirty="0"/>
          </a:p>
        </p:txBody>
      </p:sp>
      <p:sp>
        <p:nvSpPr>
          <p:cNvPr id="3" name="Title 2"/>
          <p:cNvSpPr>
            <a:spLocks noGrp="1"/>
          </p:cNvSpPr>
          <p:nvPr>
            <p:ph type="title"/>
          </p:nvPr>
        </p:nvSpPr>
        <p:spPr/>
        <p:txBody>
          <a:bodyPr/>
          <a:lstStyle/>
          <a:p>
            <a:pPr algn="ctr"/>
            <a:r>
              <a:rPr lang="en-AU" dirty="0" smtClean="0"/>
              <a:t>Characters - Meryl</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AU" dirty="0" smtClean="0"/>
              <a:t>The juxtaposition of Meryl with Nick is designed to highlight their similar preoccupation with death</a:t>
            </a:r>
          </a:p>
          <a:p>
            <a:endParaRPr lang="en-AU" dirty="0" smtClean="0"/>
          </a:p>
          <a:p>
            <a:r>
              <a:rPr lang="en-AU" dirty="0" smtClean="0"/>
              <a:t>Nick asks Meryl:  “Do you see it happening when you look at me?   Do you see death?” – neither can see death in each other.  Love can cast away the preoccupation with death.</a:t>
            </a:r>
          </a:p>
          <a:p>
            <a:endParaRPr lang="en-AU" dirty="0" smtClean="0"/>
          </a:p>
          <a:p>
            <a:r>
              <a:rPr lang="en-AU" dirty="0" smtClean="0"/>
              <a:t>We can, however, identify with her.  While she is a complex character, she is familiar to us - living the social and domestic dramas typical of suburbia.</a:t>
            </a:r>
            <a:endParaRPr lang="en-AU" dirty="0"/>
          </a:p>
        </p:txBody>
      </p:sp>
      <p:sp>
        <p:nvSpPr>
          <p:cNvPr id="3" name="Title 2"/>
          <p:cNvSpPr>
            <a:spLocks noGrp="1"/>
          </p:cNvSpPr>
          <p:nvPr>
            <p:ph type="title"/>
          </p:nvPr>
        </p:nvSpPr>
        <p:spPr/>
        <p:txBody>
          <a:bodyPr/>
          <a:lstStyle/>
          <a:p>
            <a:pPr algn="ctr"/>
            <a:r>
              <a:rPr lang="en-AU" dirty="0" smtClean="0"/>
              <a:t>Meryl</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Comes to a realisation that everyone experiences grief, yet there is hope through love.</a:t>
            </a:r>
          </a:p>
          <a:p>
            <a:endParaRPr lang="en-AU" dirty="0" smtClean="0"/>
          </a:p>
          <a:p>
            <a:r>
              <a:rPr lang="en-AU" dirty="0" smtClean="0"/>
              <a:t>“My dad died two weeks ago.  Why isn’t my picture on the front of the paper?  Why isn’t everybody who loses somebody on the front bloody page?”</a:t>
            </a:r>
          </a:p>
          <a:p>
            <a:endParaRPr lang="en-AU" dirty="0" smtClean="0"/>
          </a:p>
          <a:p>
            <a:r>
              <a:rPr lang="en-AU" dirty="0" smtClean="0"/>
              <a:t>“Everyone has to witness something ghastly one day.”</a:t>
            </a:r>
            <a:endParaRPr lang="en-AU" dirty="0"/>
          </a:p>
        </p:txBody>
      </p:sp>
      <p:sp>
        <p:nvSpPr>
          <p:cNvPr id="3" name="Title 2"/>
          <p:cNvSpPr>
            <a:spLocks noGrp="1"/>
          </p:cNvSpPr>
          <p:nvPr>
            <p:ph type="title"/>
          </p:nvPr>
        </p:nvSpPr>
        <p:spPr/>
        <p:txBody>
          <a:bodyPr/>
          <a:lstStyle/>
          <a:p>
            <a:pPr algn="ctr"/>
            <a:r>
              <a:rPr lang="en-AU" dirty="0" smtClean="0"/>
              <a:t>Meryl</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AU" dirty="0" smtClean="0"/>
              <a:t>A successful photographer who lives alone</a:t>
            </a:r>
          </a:p>
          <a:p>
            <a:endParaRPr lang="en-AU" dirty="0" smtClean="0"/>
          </a:p>
          <a:p>
            <a:r>
              <a:rPr lang="en-AU" dirty="0" smtClean="0"/>
              <a:t>Finds communication difficult</a:t>
            </a:r>
          </a:p>
          <a:p>
            <a:endParaRPr lang="en-AU" dirty="0" smtClean="0"/>
          </a:p>
          <a:p>
            <a:r>
              <a:rPr lang="en-AU" dirty="0" smtClean="0"/>
              <a:t>Feels isolated, confused with his new diagnosis of cancer.  Trying to contend with his own mortality, rather than seeing death as something “other”</a:t>
            </a:r>
          </a:p>
          <a:p>
            <a:endParaRPr lang="en-AU" dirty="0" smtClean="0"/>
          </a:p>
          <a:p>
            <a:r>
              <a:rPr lang="en-AU" dirty="0" smtClean="0"/>
              <a:t>Sees his life and his work in bleak terms: “Poverty, war, natural disasters and then back to the mini bar.”</a:t>
            </a:r>
          </a:p>
          <a:p>
            <a:endParaRPr lang="en-AU" dirty="0" smtClean="0"/>
          </a:p>
          <a:p>
            <a:pPr>
              <a:buNone/>
            </a:pPr>
            <a:endParaRPr lang="en-AU" dirty="0" smtClean="0"/>
          </a:p>
          <a:p>
            <a:endParaRPr lang="en-AU" dirty="0" smtClean="0"/>
          </a:p>
        </p:txBody>
      </p:sp>
      <p:sp>
        <p:nvSpPr>
          <p:cNvPr id="3" name="Title 2"/>
          <p:cNvSpPr>
            <a:spLocks noGrp="1"/>
          </p:cNvSpPr>
          <p:nvPr>
            <p:ph type="title"/>
          </p:nvPr>
        </p:nvSpPr>
        <p:spPr/>
        <p:txBody>
          <a:bodyPr/>
          <a:lstStyle/>
          <a:p>
            <a:pPr algn="ctr"/>
            <a:r>
              <a:rPr lang="en-AU" dirty="0" smtClean="0"/>
              <a:t>Nick</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AU" dirty="0" smtClean="0"/>
              <a:t>His diagnosis prompts him to see life in fairly grim terms: </a:t>
            </a:r>
          </a:p>
          <a:p>
            <a:endParaRPr lang="en-AU" dirty="0" smtClean="0"/>
          </a:p>
          <a:p>
            <a:pPr lvl="0"/>
            <a:r>
              <a:rPr lang="en-AU" dirty="0" smtClean="0"/>
              <a:t>The images in his mind show his preoccupations: “Meat.  Snip.  Hearse.  Roadside tribute.  Cancer boy who smiles.”…. “Montage of aneurism” etc</a:t>
            </a:r>
          </a:p>
          <a:p>
            <a:pPr lvl="0"/>
            <a:endParaRPr lang="en-AU" dirty="0" smtClean="0"/>
          </a:p>
          <a:p>
            <a:pPr lvl="0"/>
            <a:r>
              <a:rPr lang="en-AU" dirty="0" smtClean="0"/>
              <a:t>He also becomes curious about the concept of an afterlife.  He recalls his father saying: </a:t>
            </a:r>
            <a:r>
              <a:rPr lang="en-AU" i="1" dirty="0" smtClean="0"/>
              <a:t>‘</a:t>
            </a:r>
            <a:r>
              <a:rPr lang="en-AU" dirty="0" smtClean="0"/>
              <a:t>I’m liking the idea of the afterlife.  I’m a Buddhist this week’ and he asks Andy: </a:t>
            </a:r>
            <a:r>
              <a:rPr lang="en-AU" i="1" dirty="0" smtClean="0"/>
              <a:t>‘</a:t>
            </a:r>
            <a:r>
              <a:rPr lang="en-AU" dirty="0" smtClean="0"/>
              <a:t>Do you believe in God?’ </a:t>
            </a:r>
          </a:p>
          <a:p>
            <a:endParaRPr lang="en-AU" dirty="0" smtClean="0"/>
          </a:p>
          <a:p>
            <a:endParaRPr lang="en-AU" dirty="0" smtClean="0"/>
          </a:p>
        </p:txBody>
      </p:sp>
      <p:sp>
        <p:nvSpPr>
          <p:cNvPr id="3" name="Title 2"/>
          <p:cNvSpPr>
            <a:spLocks noGrp="1"/>
          </p:cNvSpPr>
          <p:nvPr>
            <p:ph type="title"/>
          </p:nvPr>
        </p:nvSpPr>
        <p:spPr/>
        <p:txBody>
          <a:bodyPr/>
          <a:lstStyle/>
          <a:p>
            <a:pPr algn="ctr"/>
            <a:r>
              <a:rPr lang="en-AU" dirty="0" smtClean="0"/>
              <a:t>Nick</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AU" dirty="0" smtClean="0"/>
              <a:t>Divorced father who is angry and frustrated with his life.</a:t>
            </a:r>
          </a:p>
          <a:p>
            <a:endParaRPr lang="en-AU" dirty="0" smtClean="0"/>
          </a:p>
          <a:p>
            <a:r>
              <a:rPr lang="en-AU" dirty="0" smtClean="0"/>
              <a:t>Exhibits a child-like egotism</a:t>
            </a:r>
          </a:p>
          <a:p>
            <a:endParaRPr lang="en-AU" dirty="0" smtClean="0"/>
          </a:p>
          <a:p>
            <a:pPr lvl="0"/>
            <a:r>
              <a:rPr lang="en-AU" dirty="0" smtClean="0"/>
              <a:t>Andy at Macbeth performance: ‘Life is but a walking shadow.’  - signifies his dissatisfaction with life.</a:t>
            </a:r>
          </a:p>
          <a:p>
            <a:pPr lvl="0"/>
            <a:endParaRPr lang="en-AU" dirty="0" smtClean="0"/>
          </a:p>
          <a:p>
            <a:pPr lvl="0"/>
            <a:r>
              <a:rPr lang="en-AU" dirty="0" smtClean="0"/>
              <a:t>Andy comes to look beyond his own troubles by the end of the film – he sees Julia’s memorial and her grief and he sees Nick’s predicament (</a:t>
            </a:r>
            <a:r>
              <a:rPr lang="en-AU" i="1" dirty="0" smtClean="0"/>
              <a:t>‘</a:t>
            </a:r>
            <a:r>
              <a:rPr lang="en-AU" dirty="0" smtClean="0"/>
              <a:t>What have you got cancer for?’)</a:t>
            </a:r>
            <a:endParaRPr lang="en-AU" dirty="0"/>
          </a:p>
        </p:txBody>
      </p:sp>
      <p:sp>
        <p:nvSpPr>
          <p:cNvPr id="3" name="Title 2"/>
          <p:cNvSpPr>
            <a:spLocks noGrp="1"/>
          </p:cNvSpPr>
          <p:nvPr>
            <p:ph type="title"/>
          </p:nvPr>
        </p:nvSpPr>
        <p:spPr/>
        <p:txBody>
          <a:bodyPr/>
          <a:lstStyle/>
          <a:p>
            <a:pPr algn="ctr"/>
            <a:r>
              <a:rPr lang="en-AU" dirty="0" smtClean="0"/>
              <a:t>Andy</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Single and pregnant</a:t>
            </a:r>
          </a:p>
          <a:p>
            <a:endParaRPr lang="en-AU" dirty="0" smtClean="0"/>
          </a:p>
          <a:p>
            <a:r>
              <a:rPr lang="en-AU" dirty="0" smtClean="0"/>
              <a:t>Continually reminded that she does not have children of her own in her work in the Emergency Department.</a:t>
            </a:r>
          </a:p>
          <a:p>
            <a:endParaRPr lang="en-AU" dirty="0" smtClean="0"/>
          </a:p>
          <a:p>
            <a:r>
              <a:rPr lang="en-AU" dirty="0" smtClean="0"/>
              <a:t>We often see Anna alone/ isolated.</a:t>
            </a:r>
            <a:endParaRPr lang="en-AU" dirty="0"/>
          </a:p>
        </p:txBody>
      </p:sp>
      <p:sp>
        <p:nvSpPr>
          <p:cNvPr id="3" name="Title 2"/>
          <p:cNvSpPr>
            <a:spLocks noGrp="1"/>
          </p:cNvSpPr>
          <p:nvPr>
            <p:ph type="title"/>
          </p:nvPr>
        </p:nvSpPr>
        <p:spPr/>
        <p:txBody>
          <a:bodyPr/>
          <a:lstStyle/>
          <a:p>
            <a:pPr algn="ctr"/>
            <a:r>
              <a:rPr lang="en-AU" dirty="0" smtClean="0"/>
              <a:t>Anna</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AU" dirty="0" smtClean="0"/>
              <a:t>The family man who is too busy at work to spend time with his family</a:t>
            </a:r>
          </a:p>
          <a:p>
            <a:endParaRPr lang="en-AU" dirty="0" smtClean="0"/>
          </a:p>
          <a:p>
            <a:r>
              <a:rPr lang="en-AU" dirty="0" smtClean="0"/>
              <a:t>Shocked by Nick’s diagnosis, but cannot expresses his feelings honestly and without bravado: </a:t>
            </a:r>
          </a:p>
          <a:p>
            <a:r>
              <a:rPr lang="en-AU" i="1" dirty="0" smtClean="0"/>
              <a:t>‘</a:t>
            </a:r>
            <a:r>
              <a:rPr lang="en-AU" dirty="0" smtClean="0"/>
              <a:t>Christ, you only went for a travel medical’</a:t>
            </a:r>
            <a:br>
              <a:rPr lang="en-AU" dirty="0" smtClean="0"/>
            </a:br>
            <a:r>
              <a:rPr lang="en-AU" dirty="0" smtClean="0"/>
              <a:t>‘Sorry’</a:t>
            </a:r>
            <a:br>
              <a:rPr lang="en-AU" dirty="0" smtClean="0"/>
            </a:br>
            <a:r>
              <a:rPr lang="en-AU" dirty="0" smtClean="0"/>
              <a:t>‘Where you going?  Which hospital?  Get everyone to chip in, hide some scotch in flowers or something.’ </a:t>
            </a:r>
          </a:p>
          <a:p>
            <a:endParaRPr lang="en-AU" dirty="0" smtClean="0"/>
          </a:p>
          <a:p>
            <a:r>
              <a:rPr lang="en-AU" dirty="0" smtClean="0"/>
              <a:t>He is unable to look directly at Nick (indicating his discomfort in dealing with serious matters).</a:t>
            </a:r>
            <a:br>
              <a:rPr lang="en-AU" dirty="0" smtClean="0"/>
            </a:br>
            <a:endParaRPr lang="en-AU" dirty="0"/>
          </a:p>
        </p:txBody>
      </p:sp>
      <p:sp>
        <p:nvSpPr>
          <p:cNvPr id="3" name="Title 2"/>
          <p:cNvSpPr>
            <a:spLocks noGrp="1"/>
          </p:cNvSpPr>
          <p:nvPr>
            <p:ph type="title"/>
          </p:nvPr>
        </p:nvSpPr>
        <p:spPr/>
        <p:txBody>
          <a:bodyPr/>
          <a:lstStyle/>
          <a:p>
            <a:pPr algn="ctr"/>
            <a:r>
              <a:rPr lang="en-AU" dirty="0" smtClean="0"/>
              <a:t>Phil</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His story is communicated without words</a:t>
            </a:r>
          </a:p>
          <a:p>
            <a:endParaRPr lang="en-AU" dirty="0" smtClean="0"/>
          </a:p>
          <a:p>
            <a:r>
              <a:rPr lang="en-AU" dirty="0" smtClean="0"/>
              <a:t>There is a sense of reconciliation/ acceptance when he hands Julia the card at the end.  </a:t>
            </a:r>
          </a:p>
          <a:p>
            <a:endParaRPr lang="en-AU" dirty="0" smtClean="0"/>
          </a:p>
          <a:p>
            <a:r>
              <a:rPr lang="en-AU" dirty="0" smtClean="0"/>
              <a:t>The card indicates that we don’t know what will happen in the future, but we only have “a light to guide the next footstep”.  It is a message for how to manage the trauma which may confront us.</a:t>
            </a:r>
            <a:endParaRPr lang="en-AU" dirty="0"/>
          </a:p>
        </p:txBody>
      </p:sp>
      <p:sp>
        <p:nvSpPr>
          <p:cNvPr id="3" name="Title 2"/>
          <p:cNvSpPr>
            <a:spLocks noGrp="1"/>
          </p:cNvSpPr>
          <p:nvPr>
            <p:ph type="title"/>
          </p:nvPr>
        </p:nvSpPr>
        <p:spPr/>
        <p:txBody>
          <a:bodyPr/>
          <a:lstStyle/>
          <a:p>
            <a:pPr algn="ctr"/>
            <a:r>
              <a:rPr lang="en-AU" dirty="0" smtClean="0"/>
              <a:t>Train driver</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The film focuses on how we can confront death on a personal level (through the grieving of the main characters), but also how we deal with suffering in the world ‘out there’ (eg. The </a:t>
            </a:r>
            <a:r>
              <a:rPr lang="en-AU" dirty="0" err="1" smtClean="0"/>
              <a:t>Arnow</a:t>
            </a:r>
            <a:r>
              <a:rPr lang="en-AU" dirty="0" smtClean="0"/>
              <a:t> Hill train wreck)</a:t>
            </a:r>
          </a:p>
          <a:p>
            <a:endParaRPr lang="en-AU" dirty="0" smtClean="0"/>
          </a:p>
          <a:p>
            <a:r>
              <a:rPr lang="en-AU" dirty="0" smtClean="0"/>
              <a:t>Death is not presented as heroic or dramatic, rather as something more mundane.  </a:t>
            </a:r>
            <a:endParaRPr lang="en-AU" dirty="0"/>
          </a:p>
        </p:txBody>
      </p:sp>
      <p:sp>
        <p:nvSpPr>
          <p:cNvPr id="3" name="Title 2"/>
          <p:cNvSpPr>
            <a:spLocks noGrp="1"/>
          </p:cNvSpPr>
          <p:nvPr>
            <p:ph type="title"/>
          </p:nvPr>
        </p:nvSpPr>
        <p:spPr/>
        <p:txBody>
          <a:bodyPr/>
          <a:lstStyle/>
          <a:p>
            <a:pPr algn="ctr"/>
            <a:r>
              <a:rPr lang="en-AU" dirty="0" smtClean="0"/>
              <a:t>Themes - Death</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“Look Both Ways”</a:t>
            </a:r>
          </a:p>
          <a:p>
            <a:endParaRPr lang="en-AU" dirty="0" smtClean="0"/>
          </a:p>
          <a:p>
            <a:pPr lvl="1"/>
            <a:r>
              <a:rPr lang="en-AU" dirty="0" smtClean="0"/>
              <a:t>Two ways of looking at life (life and death).  One is bleak and hopeless and the other is full of opportunity and love.</a:t>
            </a:r>
          </a:p>
          <a:p>
            <a:pPr lvl="1"/>
            <a:endParaRPr lang="en-AU" dirty="0" smtClean="0"/>
          </a:p>
          <a:p>
            <a:pPr lvl="1"/>
            <a:r>
              <a:rPr lang="en-AU" dirty="0" smtClean="0"/>
              <a:t>We need to look at both (can’t ignore one or the other) for a full perspective</a:t>
            </a:r>
          </a:p>
          <a:p>
            <a:pPr lvl="1"/>
            <a:endParaRPr lang="en-AU" dirty="0" smtClean="0"/>
          </a:p>
          <a:p>
            <a:pPr lvl="1"/>
            <a:r>
              <a:rPr lang="en-AU" dirty="0" smtClean="0"/>
              <a:t>Beware of the dangers which may confront you.</a:t>
            </a:r>
          </a:p>
          <a:p>
            <a:pPr lvl="1"/>
            <a:endParaRPr lang="en-AU" dirty="0" smtClean="0"/>
          </a:p>
          <a:p>
            <a:pPr lvl="1"/>
            <a:endParaRPr lang="en-AU" dirty="0"/>
          </a:p>
        </p:txBody>
      </p:sp>
      <p:sp>
        <p:nvSpPr>
          <p:cNvPr id="3" name="Title 2"/>
          <p:cNvSpPr>
            <a:spLocks noGrp="1"/>
          </p:cNvSpPr>
          <p:nvPr>
            <p:ph type="title"/>
          </p:nvPr>
        </p:nvSpPr>
        <p:spPr/>
        <p:txBody>
          <a:bodyPr/>
          <a:lstStyle/>
          <a:p>
            <a:pPr algn="ctr"/>
            <a:r>
              <a:rPr lang="en-AU" dirty="0" smtClean="0"/>
              <a:t>The title</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AU" dirty="0" smtClean="0"/>
              <a:t>Nick and </a:t>
            </a:r>
            <a:r>
              <a:rPr lang="en-AU" dirty="0" err="1" smtClean="0"/>
              <a:t>Meryl</a:t>
            </a:r>
            <a:r>
              <a:rPr lang="en-AU" dirty="0" smtClean="0"/>
              <a:t> are coming to terms with their mortality.  </a:t>
            </a:r>
          </a:p>
          <a:p>
            <a:endParaRPr lang="en-AU" dirty="0" smtClean="0"/>
          </a:p>
          <a:p>
            <a:r>
              <a:rPr lang="en-AU" dirty="0" smtClean="0"/>
              <a:t>Andy is presented as far more petulant – has not come to terms with the inevitability of death.  He seems to have nothing to live for, yet no belief in something beyond this life.</a:t>
            </a:r>
          </a:p>
          <a:p>
            <a:endParaRPr lang="en-AU" dirty="0" smtClean="0"/>
          </a:p>
          <a:p>
            <a:r>
              <a:rPr lang="en-AU" dirty="0" smtClean="0"/>
              <a:t>Nick’s mother is far more philosophical, despite her own loss:  “It doesn’t matter how he died.  Your father’s death was not the sum of his life.  It doesn’t matter how life ends, it matters how it was… Everyone has to find a way to face their own death… and love.”</a:t>
            </a:r>
          </a:p>
          <a:p>
            <a:endParaRPr lang="en-AU" dirty="0"/>
          </a:p>
        </p:txBody>
      </p:sp>
      <p:sp>
        <p:nvSpPr>
          <p:cNvPr id="3" name="Title 2"/>
          <p:cNvSpPr>
            <a:spLocks noGrp="1"/>
          </p:cNvSpPr>
          <p:nvPr>
            <p:ph type="title"/>
          </p:nvPr>
        </p:nvSpPr>
        <p:spPr/>
        <p:txBody>
          <a:bodyPr/>
          <a:lstStyle/>
          <a:p>
            <a:pPr algn="ctr"/>
            <a:r>
              <a:rPr lang="en-AU" dirty="0" smtClean="0"/>
              <a:t>Death</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err="1" smtClean="0"/>
              <a:t>Meryl</a:t>
            </a:r>
            <a:r>
              <a:rPr lang="en-AU" dirty="0" smtClean="0"/>
              <a:t> approaches her father’s death philosophically… “Oh no, it’s just the natural order of things, isn’t it?  Maybe it was meant to be.  He might have been a rapist axe-murderer about to commit his first crime…”</a:t>
            </a:r>
          </a:p>
          <a:p>
            <a:endParaRPr lang="en-AU" dirty="0" smtClean="0"/>
          </a:p>
          <a:p>
            <a:r>
              <a:rPr lang="en-AU" dirty="0" smtClean="0"/>
              <a:t>There is a sense of the injustice of life (the indigenous children saying “Maybe it was meant to be”), but even when injustice is perpetrated by others it has to be endured and accepted.</a:t>
            </a:r>
            <a:endParaRPr lang="en-AU" dirty="0"/>
          </a:p>
        </p:txBody>
      </p:sp>
      <p:sp>
        <p:nvSpPr>
          <p:cNvPr id="3" name="Title 2"/>
          <p:cNvSpPr>
            <a:spLocks noGrp="1"/>
          </p:cNvSpPr>
          <p:nvPr>
            <p:ph type="title"/>
          </p:nvPr>
        </p:nvSpPr>
        <p:spPr/>
        <p:txBody>
          <a:bodyPr/>
          <a:lstStyle/>
          <a:p>
            <a:pPr algn="ctr"/>
            <a:r>
              <a:rPr lang="en-AU" dirty="0" smtClean="0"/>
              <a:t>Accepting Fate</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AU" dirty="0" smtClean="0"/>
              <a:t>The </a:t>
            </a:r>
            <a:r>
              <a:rPr lang="en-AU" dirty="0" err="1" smtClean="0"/>
              <a:t>Arnow</a:t>
            </a:r>
            <a:r>
              <a:rPr lang="en-AU" dirty="0" smtClean="0"/>
              <a:t> Hill train wreck which is the backdrop to the film suggests that there is a randomness to death that needs to be accepted</a:t>
            </a:r>
          </a:p>
          <a:p>
            <a:endParaRPr lang="en-AU" dirty="0" smtClean="0"/>
          </a:p>
          <a:p>
            <a:r>
              <a:rPr lang="en-AU" dirty="0" smtClean="0"/>
              <a:t>Anna says to Andy “You think everyone’s got an agenda… Sometimes things just happen.”</a:t>
            </a:r>
          </a:p>
          <a:p>
            <a:endParaRPr lang="en-AU" dirty="0" smtClean="0"/>
          </a:p>
          <a:p>
            <a:r>
              <a:rPr lang="en-AU" dirty="0" smtClean="0"/>
              <a:t>Linda reads </a:t>
            </a:r>
            <a:r>
              <a:rPr lang="en-AU" dirty="0" err="1" smtClean="0"/>
              <a:t>Meryl’s</a:t>
            </a:r>
            <a:r>
              <a:rPr lang="en-AU" dirty="0" smtClean="0"/>
              <a:t> star sign “Cancer: Contrary to usual belief, you do hold fate in your own hands” – this seems to contradict everything we know.  The newspaper itself illustrates so much random doom and gloom.</a:t>
            </a:r>
            <a:endParaRPr lang="en-AU" dirty="0"/>
          </a:p>
        </p:txBody>
      </p:sp>
      <p:sp>
        <p:nvSpPr>
          <p:cNvPr id="3" name="Title 2"/>
          <p:cNvSpPr>
            <a:spLocks noGrp="1"/>
          </p:cNvSpPr>
          <p:nvPr>
            <p:ph type="title"/>
          </p:nvPr>
        </p:nvSpPr>
        <p:spPr/>
        <p:txBody>
          <a:bodyPr/>
          <a:lstStyle/>
          <a:p>
            <a:pPr algn="ctr"/>
            <a:r>
              <a:rPr lang="en-AU" dirty="0" smtClean="0"/>
              <a:t>Accepting Fate</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There are many images of the media and the way that it presents an image of society for our consumption</a:t>
            </a:r>
          </a:p>
          <a:p>
            <a:endParaRPr lang="en-AU" dirty="0" smtClean="0"/>
          </a:p>
          <a:p>
            <a:r>
              <a:rPr lang="en-AU" dirty="0" smtClean="0"/>
              <a:t>The world is a bleak place in the newspaper: “I don’t need your stupid photos to keep reminding me of all the shit in the world”</a:t>
            </a:r>
          </a:p>
          <a:p>
            <a:endParaRPr lang="en-AU" dirty="0" smtClean="0"/>
          </a:p>
          <a:p>
            <a:r>
              <a:rPr lang="en-AU" dirty="0" smtClean="0"/>
              <a:t>Many of Nick’s experiences include stills from the media (eg. Website images of testicular cancer)</a:t>
            </a:r>
            <a:endParaRPr lang="en-AU" dirty="0"/>
          </a:p>
        </p:txBody>
      </p:sp>
      <p:sp>
        <p:nvSpPr>
          <p:cNvPr id="3" name="Title 2"/>
          <p:cNvSpPr>
            <a:spLocks noGrp="1"/>
          </p:cNvSpPr>
          <p:nvPr>
            <p:ph type="title"/>
          </p:nvPr>
        </p:nvSpPr>
        <p:spPr/>
        <p:txBody>
          <a:bodyPr/>
          <a:lstStyle/>
          <a:p>
            <a:pPr algn="ctr"/>
            <a:r>
              <a:rPr lang="en-AU" dirty="0" smtClean="0"/>
              <a:t>Impact of the media</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AU" dirty="0" smtClean="0"/>
              <a:t>We have become desensitised to the images presented in the media.  Eg.  Anna and her friends make light of the suffering the accident has caused.</a:t>
            </a:r>
          </a:p>
          <a:p>
            <a:endParaRPr lang="en-AU" dirty="0" smtClean="0"/>
          </a:p>
          <a:p>
            <a:r>
              <a:rPr lang="en-AU" dirty="0" smtClean="0"/>
              <a:t>There are many images of the news playing to an empty room – it is part of the backdrop to our lives but seems to lack an emotional impact.</a:t>
            </a:r>
          </a:p>
          <a:p>
            <a:endParaRPr lang="en-AU" dirty="0" smtClean="0"/>
          </a:p>
          <a:p>
            <a:r>
              <a:rPr lang="en-AU" dirty="0" smtClean="0"/>
              <a:t>Even when </a:t>
            </a:r>
            <a:r>
              <a:rPr lang="en-AU" dirty="0" err="1" smtClean="0"/>
              <a:t>Meryl</a:t>
            </a:r>
            <a:r>
              <a:rPr lang="en-AU" dirty="0" smtClean="0"/>
              <a:t> and Nick make love, it is interrupted with images of AIDS and unwanted pregnancies.</a:t>
            </a:r>
            <a:endParaRPr lang="en-AU" dirty="0"/>
          </a:p>
        </p:txBody>
      </p:sp>
      <p:sp>
        <p:nvSpPr>
          <p:cNvPr id="3" name="Title 2"/>
          <p:cNvSpPr>
            <a:spLocks noGrp="1"/>
          </p:cNvSpPr>
          <p:nvPr>
            <p:ph type="title"/>
          </p:nvPr>
        </p:nvSpPr>
        <p:spPr/>
        <p:txBody>
          <a:bodyPr/>
          <a:lstStyle/>
          <a:p>
            <a:pPr algn="ctr"/>
            <a:r>
              <a:rPr lang="en-AU" dirty="0" smtClean="0"/>
              <a:t>Impact of the media</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Set against a background of human suffering</a:t>
            </a:r>
          </a:p>
          <a:p>
            <a:endParaRPr lang="en-AU" dirty="0" smtClean="0"/>
          </a:p>
          <a:p>
            <a:r>
              <a:rPr lang="en-AU" dirty="0" smtClean="0"/>
              <a:t>Focuses on the struggle to cope with relationships, tragedy, death, loneliness, work, children and survival</a:t>
            </a:r>
          </a:p>
          <a:p>
            <a:endParaRPr lang="en-AU" dirty="0" smtClean="0"/>
          </a:p>
          <a:p>
            <a:r>
              <a:rPr lang="en-AU" dirty="0" smtClean="0"/>
              <a:t>Set in suburban Adelaide – workplaces, homes, local hospital, cricket oval, nearby shops, railway line – all these places connect the community. </a:t>
            </a:r>
            <a:endParaRPr lang="en-AU" dirty="0"/>
          </a:p>
        </p:txBody>
      </p:sp>
      <p:sp>
        <p:nvSpPr>
          <p:cNvPr id="3" name="Title 2"/>
          <p:cNvSpPr>
            <a:spLocks noGrp="1"/>
          </p:cNvSpPr>
          <p:nvPr>
            <p:ph type="title"/>
          </p:nvPr>
        </p:nvSpPr>
        <p:spPr/>
        <p:txBody>
          <a:bodyPr/>
          <a:lstStyle/>
          <a:p>
            <a:pPr algn="ctr"/>
            <a:r>
              <a:rPr lang="en-AU" dirty="0" smtClean="0"/>
              <a:t>Context</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smtClean="0"/>
          </a:p>
          <a:p>
            <a:r>
              <a:rPr lang="en-AU" dirty="0" smtClean="0"/>
              <a:t>The film endeavours to imitate real life, therefore characters and settings are realistic</a:t>
            </a:r>
          </a:p>
          <a:p>
            <a:endParaRPr lang="en-AU" dirty="0" smtClean="0"/>
          </a:p>
          <a:p>
            <a:r>
              <a:rPr lang="en-AU" dirty="0" smtClean="0"/>
              <a:t>Filming is focused on conversations and human interactions</a:t>
            </a:r>
            <a:endParaRPr lang="en-AU" dirty="0"/>
          </a:p>
        </p:txBody>
      </p:sp>
      <p:sp>
        <p:nvSpPr>
          <p:cNvPr id="3" name="Title 2"/>
          <p:cNvSpPr>
            <a:spLocks noGrp="1"/>
          </p:cNvSpPr>
          <p:nvPr>
            <p:ph type="title"/>
          </p:nvPr>
        </p:nvSpPr>
        <p:spPr/>
        <p:txBody>
          <a:bodyPr/>
          <a:lstStyle/>
          <a:p>
            <a:pPr algn="ctr"/>
            <a:r>
              <a:rPr lang="en-AU" dirty="0" smtClean="0"/>
              <a:t>Structure and Style</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All characters are linked by the train accident </a:t>
            </a:r>
          </a:p>
          <a:p>
            <a:endParaRPr lang="en-AU" dirty="0" smtClean="0"/>
          </a:p>
          <a:p>
            <a:r>
              <a:rPr lang="en-AU" dirty="0" smtClean="0"/>
              <a:t>The focus is less on the accident itself, but rather the ways that people cope in the aftermath of the accident</a:t>
            </a:r>
          </a:p>
          <a:p>
            <a:endParaRPr lang="en-AU" dirty="0" smtClean="0"/>
          </a:p>
          <a:p>
            <a:r>
              <a:rPr lang="en-AU" dirty="0" smtClean="0"/>
              <a:t>References to the </a:t>
            </a:r>
            <a:r>
              <a:rPr lang="en-AU" dirty="0" err="1" smtClean="0"/>
              <a:t>Arnow</a:t>
            </a:r>
            <a:r>
              <a:rPr lang="en-AU" dirty="0" smtClean="0"/>
              <a:t> train derailment are dispersed throughout the film and they form the backdrop to the lives of the characters.</a:t>
            </a:r>
          </a:p>
          <a:p>
            <a:endParaRPr lang="en-AU" dirty="0" smtClean="0"/>
          </a:p>
          <a:p>
            <a:endParaRPr lang="en-AU" dirty="0"/>
          </a:p>
        </p:txBody>
      </p:sp>
      <p:sp>
        <p:nvSpPr>
          <p:cNvPr id="3" name="Title 2"/>
          <p:cNvSpPr>
            <a:spLocks noGrp="1"/>
          </p:cNvSpPr>
          <p:nvPr>
            <p:ph type="title"/>
          </p:nvPr>
        </p:nvSpPr>
        <p:spPr/>
        <p:txBody>
          <a:bodyPr/>
          <a:lstStyle/>
          <a:p>
            <a:pPr algn="ctr"/>
            <a:r>
              <a:rPr lang="en-AU" dirty="0" smtClean="0"/>
              <a:t>Structure and Style</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Much of the plot follows the lives and </a:t>
            </a:r>
            <a:r>
              <a:rPr lang="en-AU" dirty="0" smtClean="0"/>
              <a:t>inner  </a:t>
            </a:r>
            <a:r>
              <a:rPr lang="en-AU" dirty="0" smtClean="0"/>
              <a:t>thoughts of Meryl and Nick.</a:t>
            </a:r>
          </a:p>
          <a:p>
            <a:endParaRPr lang="en-AU" dirty="0" smtClean="0"/>
          </a:p>
          <a:p>
            <a:r>
              <a:rPr lang="en-AU" dirty="0" smtClean="0"/>
              <a:t>The animations illustrate Meryl’s preoccupation with death (such as the sharks which encircle her and the train which runs her over).</a:t>
            </a:r>
          </a:p>
          <a:p>
            <a:endParaRPr lang="en-AU" dirty="0" smtClean="0"/>
          </a:p>
          <a:p>
            <a:r>
              <a:rPr lang="en-AU" dirty="0" smtClean="0"/>
              <a:t>Similarly, we experience Nick’s subjective mind through photographic stills and we watch as his life “flashes before his eyes”.</a:t>
            </a:r>
            <a:endParaRPr lang="en-AU" dirty="0"/>
          </a:p>
        </p:txBody>
      </p:sp>
      <p:sp>
        <p:nvSpPr>
          <p:cNvPr id="3" name="Title 2"/>
          <p:cNvSpPr>
            <a:spLocks noGrp="1"/>
          </p:cNvSpPr>
          <p:nvPr>
            <p:ph type="title"/>
          </p:nvPr>
        </p:nvSpPr>
        <p:spPr/>
        <p:txBody>
          <a:bodyPr/>
          <a:lstStyle/>
          <a:p>
            <a:pPr algn="ctr"/>
            <a:r>
              <a:rPr lang="en-AU" dirty="0" smtClean="0"/>
              <a:t>The focus on Meryl and Nick</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dirty="0" smtClean="0"/>
          </a:p>
          <a:p>
            <a:endParaRPr lang="en-AU" dirty="0" smtClean="0"/>
          </a:p>
          <a:p>
            <a:r>
              <a:rPr lang="en-AU" dirty="0" smtClean="0"/>
              <a:t>The film uses many ‘quick edits’ where the viewer is presented with a large number of associations to take in</a:t>
            </a:r>
          </a:p>
          <a:p>
            <a:endParaRPr lang="en-AU" dirty="0" smtClean="0"/>
          </a:p>
          <a:p>
            <a:r>
              <a:rPr lang="en-AU" dirty="0" smtClean="0"/>
              <a:t>Gives a sense of emotional confusion</a:t>
            </a:r>
          </a:p>
          <a:p>
            <a:endParaRPr lang="en-AU" dirty="0" smtClean="0"/>
          </a:p>
          <a:p>
            <a:pPr>
              <a:buNone/>
            </a:pPr>
            <a:endParaRPr lang="en-AU" dirty="0"/>
          </a:p>
        </p:txBody>
      </p:sp>
      <p:sp>
        <p:nvSpPr>
          <p:cNvPr id="3" name="Title 2"/>
          <p:cNvSpPr>
            <a:spLocks noGrp="1"/>
          </p:cNvSpPr>
          <p:nvPr>
            <p:ph type="title"/>
          </p:nvPr>
        </p:nvSpPr>
        <p:spPr/>
        <p:txBody>
          <a:bodyPr/>
          <a:lstStyle/>
          <a:p>
            <a:pPr algn="ctr"/>
            <a:r>
              <a:rPr lang="en-AU" dirty="0" smtClean="0"/>
              <a:t>Editing</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smtClean="0"/>
              <a:t>Warning signs – (</a:t>
            </a:r>
            <a:r>
              <a:rPr lang="en-AU" dirty="0" err="1" smtClean="0"/>
              <a:t>eg</a:t>
            </a:r>
            <a:r>
              <a:rPr lang="en-AU" dirty="0" smtClean="0"/>
              <a:t>. ‘Warning – Danger Carcinogen Designated Area, Authorised Personnel Only’, ‘Cancer Hazard’, ‘Danger High Voltage’, ‘Radioactive’ etc):  suggests we need to be wary in modern society to avoid its many dangers.</a:t>
            </a:r>
          </a:p>
          <a:p>
            <a:endParaRPr lang="en-AU" dirty="0" smtClean="0"/>
          </a:p>
          <a:p>
            <a:r>
              <a:rPr lang="en-AU" dirty="0" smtClean="0"/>
              <a:t>Pigeons – (at times there is a group flying together, groups parting ways, or a solitary pigeon).  A reminder that we require a sense of community to live together effectively</a:t>
            </a:r>
            <a:endParaRPr lang="en-AU" dirty="0"/>
          </a:p>
        </p:txBody>
      </p:sp>
      <p:sp>
        <p:nvSpPr>
          <p:cNvPr id="3" name="Title 2"/>
          <p:cNvSpPr>
            <a:spLocks noGrp="1"/>
          </p:cNvSpPr>
          <p:nvPr>
            <p:ph type="title"/>
          </p:nvPr>
        </p:nvSpPr>
        <p:spPr/>
        <p:txBody>
          <a:bodyPr/>
          <a:lstStyle/>
          <a:p>
            <a:pPr algn="ctr"/>
            <a:r>
              <a:rPr lang="en-AU" dirty="0" smtClean="0"/>
              <a:t>Imagery</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Sharks and Killer Whales – to represent the predators that lurk below the surface over which we have little control/ but also the unrealistic fears we have</a:t>
            </a:r>
          </a:p>
          <a:p>
            <a:endParaRPr lang="en-AU" dirty="0" smtClean="0"/>
          </a:p>
          <a:p>
            <a:r>
              <a:rPr lang="en-AU" dirty="0" smtClean="0"/>
              <a:t>The heat and the rain – to represent the characters sweltering due to their emotional turmoil and the rain providing a release.</a:t>
            </a:r>
          </a:p>
          <a:p>
            <a:endParaRPr lang="en-AU" dirty="0" smtClean="0"/>
          </a:p>
          <a:p>
            <a:pPr>
              <a:buNone/>
            </a:pPr>
            <a:endParaRPr lang="en-AU" dirty="0"/>
          </a:p>
        </p:txBody>
      </p:sp>
      <p:sp>
        <p:nvSpPr>
          <p:cNvPr id="3" name="Title 2"/>
          <p:cNvSpPr>
            <a:spLocks noGrp="1"/>
          </p:cNvSpPr>
          <p:nvPr>
            <p:ph type="title"/>
          </p:nvPr>
        </p:nvSpPr>
        <p:spPr/>
        <p:txBody>
          <a:bodyPr/>
          <a:lstStyle/>
          <a:p>
            <a:pPr algn="ctr"/>
            <a:r>
              <a:rPr lang="en-AU" dirty="0" smtClean="0"/>
              <a:t>Imagery</a:t>
            </a:r>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8948</TotalTime>
  <Words>1455</Words>
  <Application>Microsoft Office PowerPoint</Application>
  <PresentationFormat>On-screen Show (4:3)</PresentationFormat>
  <Paragraphs>141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Look Both Ways</vt:lpstr>
      <vt:lpstr>The title</vt:lpstr>
      <vt:lpstr>Context</vt:lpstr>
      <vt:lpstr>Structure and Style</vt:lpstr>
      <vt:lpstr>Structure and Style</vt:lpstr>
      <vt:lpstr>The focus on Meryl and Nick</vt:lpstr>
      <vt:lpstr>Editing</vt:lpstr>
      <vt:lpstr>Imagery</vt:lpstr>
      <vt:lpstr>Imagery</vt:lpstr>
      <vt:lpstr>Characters - Meryl</vt:lpstr>
      <vt:lpstr>Meryl</vt:lpstr>
      <vt:lpstr>Meryl</vt:lpstr>
      <vt:lpstr>Nick</vt:lpstr>
      <vt:lpstr>Nick</vt:lpstr>
      <vt:lpstr>Andy</vt:lpstr>
      <vt:lpstr>Anna</vt:lpstr>
      <vt:lpstr>Phil</vt:lpstr>
      <vt:lpstr>Train driver</vt:lpstr>
      <vt:lpstr>Themes - Death</vt:lpstr>
      <vt:lpstr>Death</vt:lpstr>
      <vt:lpstr>Accepting Fate</vt:lpstr>
      <vt:lpstr>Accepting Fate</vt:lpstr>
      <vt:lpstr>Impact of the media</vt:lpstr>
      <vt:lpstr>Impact of the media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 Both Ways</dc:title>
  <dc:creator>Department of Education</dc:creator>
  <cp:lastModifiedBy>Department of Education</cp:lastModifiedBy>
  <cp:revision>30</cp:revision>
  <dcterms:created xsi:type="dcterms:W3CDTF">2008-09-24T04:01:48Z</dcterms:created>
  <dcterms:modified xsi:type="dcterms:W3CDTF">2008-10-06T01:23:00Z</dcterms:modified>
</cp:coreProperties>
</file>