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274" r:id="rId2"/>
    <p:sldId id="279" r:id="rId3"/>
    <p:sldId id="277" r:id="rId4"/>
    <p:sldId id="278" r:id="rId5"/>
    <p:sldId id="280" r:id="rId6"/>
    <p:sldId id="281" r:id="rId7"/>
    <p:sldId id="282" r:id="rId8"/>
    <p:sldId id="283" r:id="rId9"/>
    <p:sldId id="284" r:id="rId10"/>
    <p:sldId id="275" r:id="rId11"/>
    <p:sldId id="276" r:id="rId12"/>
    <p:sldId id="285" r:id="rId13"/>
    <p:sldId id="286" r:id="rId14"/>
    <p:sldId id="287" r:id="rId15"/>
    <p:sldId id="288" r:id="rId16"/>
    <p:sldId id="289" r:id="rId17"/>
    <p:sldId id="290" r:id="rId18"/>
    <p:sldId id="291" r:id="rId19"/>
    <p:sldId id="292" r:id="rId20"/>
    <p:sldId id="293" r:id="rId21"/>
    <p:sldId id="294" r:id="rId22"/>
    <p:sldId id="295" r:id="rId23"/>
    <p:sldId id="308" r:id="rId24"/>
    <p:sldId id="326" r:id="rId25"/>
    <p:sldId id="327" r:id="rId26"/>
    <p:sldId id="328" r:id="rId27"/>
    <p:sldId id="329" r:id="rId28"/>
    <p:sldId id="330" r:id="rId29"/>
    <p:sldId id="331" r:id="rId30"/>
    <p:sldId id="332" r:id="rId31"/>
    <p:sldId id="333" r:id="rId32"/>
    <p:sldId id="334" r:id="rId33"/>
    <p:sldId id="335" r:id="rId34"/>
    <p:sldId id="320" r:id="rId35"/>
    <p:sldId id="321" r:id="rId36"/>
    <p:sldId id="322" r:id="rId37"/>
    <p:sldId id="323" r:id="rId38"/>
    <p:sldId id="325" r:id="rId39"/>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CC66FF"/>
    <a:srgbClr val="3333FF"/>
    <a:srgbClr val="00CC66"/>
    <a:srgbClr val="FF0066"/>
    <a:srgbClr val="0099FF"/>
    <a:srgbClr val="FFCC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35" d="100"/>
          <a:sy n="35" d="100"/>
        </p:scale>
        <p:origin x="-10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9F9EE3-84E8-4FDA-929D-E47294BFFA8C}" type="slidenum">
              <a:rPr lang="en-US"/>
              <a:pPr/>
              <a:t>‹#›</a:t>
            </a:fld>
            <a:endParaRPr lang="en-US"/>
          </a:p>
        </p:txBody>
      </p:sp>
    </p:spTree>
    <p:extLst>
      <p:ext uri="{BB962C8B-B14F-4D97-AF65-F5344CB8AC3E}">
        <p14:creationId xmlns:p14="http://schemas.microsoft.com/office/powerpoint/2010/main" val="3259099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16941-2BC7-416E-8364-F4B208C4D92F}" type="datetimeFigureOut">
              <a:rPr lang="en-US" smtClean="0"/>
              <a:t>28/02/16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AD9994-46C0-468C-8DCE-12C8E7F48704}" type="slidenum">
              <a:rPr lang="en-AU" smtClean="0"/>
              <a:t>‹#›</a:t>
            </a:fld>
            <a:endParaRPr lang="en-AU"/>
          </a:p>
        </p:txBody>
      </p:sp>
    </p:spTree>
    <p:extLst>
      <p:ext uri="{BB962C8B-B14F-4D97-AF65-F5344CB8AC3E}">
        <p14:creationId xmlns:p14="http://schemas.microsoft.com/office/powerpoint/2010/main" val="342417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23</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24</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25</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26</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27</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28</a:t>
            </a:fld>
            <a:endParaRPr lang="en-A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29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a:t>
            </a:fld>
            <a:endParaRPr lang="en-A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30</a:t>
            </a:fld>
            <a:endParaRPr lang="en-A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31</a:t>
            </a:fld>
            <a:endParaRPr lang="en-A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32</a:t>
            </a:fld>
            <a:endParaRPr lang="en-A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33</a:t>
            </a:fld>
            <a:endParaRPr lang="en-A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34</a:t>
            </a:fld>
            <a:endParaRPr lang="en-A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35</a:t>
            </a:fld>
            <a:endParaRPr lang="en-A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36</a:t>
            </a:fld>
            <a:endParaRPr lang="en-A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37</a:t>
            </a:fld>
            <a:endParaRPr lang="en-A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38</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CAD9994-46C0-468C-8DCE-12C8E7F48704}" type="slidenum">
              <a:rPr lang="en-AU" smtClean="0"/>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9525" y="-20638"/>
            <a:ext cx="9153525" cy="6878638"/>
            <a:chOff x="-6" y="-13"/>
            <a:chExt cx="5766" cy="4333"/>
          </a:xfrm>
        </p:grpSpPr>
        <p:sp>
          <p:nvSpPr>
            <p:cNvPr id="409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AU"/>
            </a:p>
          </p:txBody>
        </p:sp>
        <p:sp>
          <p:nvSpPr>
            <p:cNvPr id="410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AU"/>
            </a:p>
          </p:txBody>
        </p:sp>
        <p:sp>
          <p:nvSpPr>
            <p:cNvPr id="410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410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AU"/>
            </a:p>
          </p:txBody>
        </p:sp>
      </p:grpSp>
      <p:sp>
        <p:nvSpPr>
          <p:cNvPr id="4108"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110" name="Rectangle 14"/>
          <p:cNvSpPr>
            <a:spLocks noGrp="1" noChangeArrowheads="1"/>
          </p:cNvSpPr>
          <p:nvPr>
            <p:ph type="dt" sz="quarter" idx="2"/>
          </p:nvPr>
        </p:nvSpPr>
        <p:spPr/>
        <p:txBody>
          <a:bodyPr/>
          <a:lstStyle>
            <a:lvl1pPr>
              <a:defRPr/>
            </a:lvl1pPr>
          </a:lstStyle>
          <a:p>
            <a:endParaRPr lang="en-US"/>
          </a:p>
        </p:txBody>
      </p:sp>
      <p:sp>
        <p:nvSpPr>
          <p:cNvPr id="4111" name="Rectangle 15"/>
          <p:cNvSpPr>
            <a:spLocks noGrp="1" noChangeArrowheads="1"/>
          </p:cNvSpPr>
          <p:nvPr>
            <p:ph type="ftr" sz="quarter" idx="3"/>
          </p:nvPr>
        </p:nvSpPr>
        <p:spPr/>
        <p:txBody>
          <a:bodyPr/>
          <a:lstStyle>
            <a:lvl1pPr>
              <a:defRPr/>
            </a:lvl1pPr>
          </a:lstStyle>
          <a:p>
            <a:endParaRPr lang="en-US"/>
          </a:p>
        </p:txBody>
      </p:sp>
      <p:sp>
        <p:nvSpPr>
          <p:cNvPr id="4112" name="Rectangle 16"/>
          <p:cNvSpPr>
            <a:spLocks noGrp="1" noChangeArrowheads="1"/>
          </p:cNvSpPr>
          <p:nvPr>
            <p:ph type="sldNum" sz="quarter" idx="4"/>
          </p:nvPr>
        </p:nvSpPr>
        <p:spPr/>
        <p:txBody>
          <a:bodyPr/>
          <a:lstStyle>
            <a:lvl1pPr>
              <a:defRPr/>
            </a:lvl1pPr>
          </a:lstStyle>
          <a:p>
            <a:fld id="{9D679E68-2A6D-4A6B-B6EB-2BBD64C5FF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C8A723-F87A-44F7-B60D-393026B48A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8B9DA1-8426-4241-933A-2100EA7D2B7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27AF86-3ACE-4FF2-802D-38A026040FE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D31C30-4091-4E35-A2BC-B521942583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09BF83-75EE-404E-BA4E-8152167125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4D68E2-4812-4726-8BDC-E92E8C066FA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BE7448-A38E-4A14-BD3C-3F8F2E8C66E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0D7B8D7-C0E9-4277-B625-F087D631A65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5875DA-6528-4B4C-88DA-3AFE75F2D9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C8F9CF-1183-42C0-A0EE-709BA6482E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3074" name="Group 1026"/>
          <p:cNvGrpSpPr>
            <a:grpSpLocks/>
          </p:cNvGrpSpPr>
          <p:nvPr/>
        </p:nvGrpSpPr>
        <p:grpSpPr bwMode="auto">
          <a:xfrm>
            <a:off x="-9525" y="-20638"/>
            <a:ext cx="9153525" cy="6878638"/>
            <a:chOff x="-6" y="-13"/>
            <a:chExt cx="5766" cy="4333"/>
          </a:xfrm>
        </p:grpSpPr>
        <p:sp>
          <p:nvSpPr>
            <p:cNvPr id="3075"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AU"/>
            </a:p>
          </p:txBody>
        </p:sp>
        <p:sp>
          <p:nvSpPr>
            <p:cNvPr id="3076" name="Freeform 1028"/>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AU"/>
            </a:p>
          </p:txBody>
        </p:sp>
        <p:sp>
          <p:nvSpPr>
            <p:cNvPr id="3077" name="Freeform 1029"/>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78" name="Freeform 1030"/>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79" name="Freeform 1031"/>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80" name="Freeform 1032"/>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81" name="Freeform 1033"/>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82" name="Freeform 1034"/>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AU"/>
            </a:p>
          </p:txBody>
        </p:sp>
        <p:sp>
          <p:nvSpPr>
            <p:cNvPr id="3083" name="Freeform 1035"/>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AU"/>
            </a:p>
          </p:txBody>
        </p:sp>
      </p:grpSp>
      <p:sp>
        <p:nvSpPr>
          <p:cNvPr id="3084" name="Rectangle 103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5" name="Rectangle 103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03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087" name="Rectangle 103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088" name="Rectangle 1040"/>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C26465C-6519-4761-90BD-3D18C520941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jpeg"/><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jpeg"/><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4" Type="http://schemas.openxmlformats.org/officeDocument/2006/relationships/image" Target="../media/image23.jpeg"/><Relationship Id="rId5" Type="http://schemas.openxmlformats.org/officeDocument/2006/relationships/image" Target="../media/image24.jpeg"/><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image" Target="../media/image26.jpeg"/><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6.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2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2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4" Type="http://schemas.openxmlformats.org/officeDocument/2006/relationships/image" Target="../media/image30.jpeg"/><Relationship Id="rId5" Type="http://schemas.openxmlformats.org/officeDocument/2006/relationships/image" Target="../media/image4.jpeg"/><Relationship Id="rId6" Type="http://schemas.openxmlformats.org/officeDocument/2006/relationships/image" Target="../media/image31.jpeg"/><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2.jpeg"/><Relationship Id="rId5" Type="http://schemas.openxmlformats.org/officeDocument/2006/relationships/image" Target="../media/image29.jpeg"/><Relationship Id="rId6" Type="http://schemas.openxmlformats.org/officeDocument/2006/relationships/image" Target="../media/image32.jpeg"/><Relationship Id="rId7" Type="http://schemas.openxmlformats.org/officeDocument/2006/relationships/image" Target="../media/image33.jpeg"/><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371600"/>
          </a:xfrm>
        </p:spPr>
        <p:txBody>
          <a:bodyPr/>
          <a:lstStyle/>
          <a:p>
            <a:r>
              <a:rPr lang="en-US" sz="4800"/>
              <a:t>The Secret Code of Filming</a:t>
            </a:r>
            <a:br>
              <a:rPr lang="en-US" sz="4800"/>
            </a:br>
            <a:r>
              <a:rPr lang="en-US"/>
              <a:t>Photography</a:t>
            </a:r>
          </a:p>
        </p:txBody>
      </p:sp>
      <p:sp>
        <p:nvSpPr>
          <p:cNvPr id="21507" name="Rectangle 3"/>
          <p:cNvSpPr>
            <a:spLocks noGrp="1" noChangeArrowheads="1"/>
          </p:cNvSpPr>
          <p:nvPr>
            <p:ph type="body" idx="1"/>
          </p:nvPr>
        </p:nvSpPr>
        <p:spPr>
          <a:xfrm>
            <a:off x="228600" y="1828800"/>
            <a:ext cx="2743200" cy="4114800"/>
          </a:xfrm>
        </p:spPr>
        <p:txBody>
          <a:bodyPr/>
          <a:lstStyle/>
          <a:p>
            <a:r>
              <a:rPr lang="en-US" sz="3600"/>
              <a:t>Shots</a:t>
            </a:r>
            <a:br>
              <a:rPr lang="en-US" sz="3600"/>
            </a:br>
            <a:endParaRPr lang="en-US" sz="3600"/>
          </a:p>
          <a:p>
            <a:r>
              <a:rPr lang="en-US" sz="3600"/>
              <a:t>Angles</a:t>
            </a:r>
          </a:p>
          <a:p>
            <a:endParaRPr lang="en-US" sz="3600"/>
          </a:p>
          <a:p>
            <a:r>
              <a:rPr lang="en-US" sz="3600"/>
              <a:t>Lighting and Colors</a:t>
            </a:r>
          </a:p>
        </p:txBody>
      </p:sp>
      <p:sp>
        <p:nvSpPr>
          <p:cNvPr id="21508" name="Text Box 4"/>
          <p:cNvSpPr txBox="1">
            <a:spLocks noChangeArrowheads="1"/>
          </p:cNvSpPr>
          <p:nvPr/>
        </p:nvSpPr>
        <p:spPr bwMode="auto">
          <a:xfrm>
            <a:off x="2819400" y="1981200"/>
            <a:ext cx="6096000" cy="3560763"/>
          </a:xfrm>
          <a:prstGeom prst="rect">
            <a:avLst/>
          </a:prstGeom>
          <a:noFill/>
          <a:ln w="9525">
            <a:noFill/>
            <a:miter lim="800000"/>
            <a:headEnd/>
            <a:tailEnd/>
          </a:ln>
          <a:effectLst/>
        </p:spPr>
        <p:txBody>
          <a:bodyPr>
            <a:spAutoFit/>
          </a:bodyPr>
          <a:lstStyle/>
          <a:p>
            <a:pPr>
              <a:spcBef>
                <a:spcPct val="50000"/>
              </a:spcBef>
            </a:pPr>
            <a:r>
              <a:rPr lang="en-US" sz="2400">
                <a:solidFill>
                  <a:srgbClr val="FFFF99"/>
                </a:solidFill>
              </a:rPr>
              <a:t>The great French critic Andr</a:t>
            </a:r>
            <a:r>
              <a:rPr lang="en-US" sz="2400">
                <a:solidFill>
                  <a:srgbClr val="FFFF99"/>
                </a:solidFill>
                <a:cs typeface="Times New Roman" pitchFamily="18" charset="0"/>
              </a:rPr>
              <a:t>é Bazin noted that “One way of understanding better what a film is trying to say is to know how it is saying it.”</a:t>
            </a:r>
          </a:p>
          <a:p>
            <a:pPr>
              <a:spcBef>
                <a:spcPct val="50000"/>
              </a:spcBef>
            </a:pPr>
            <a:r>
              <a:rPr lang="en-US" sz="2400">
                <a:solidFill>
                  <a:srgbClr val="FFCC99"/>
                </a:solidFill>
                <a:cs typeface="Times New Roman" pitchFamily="18" charset="0"/>
              </a:rPr>
              <a:t>American critic Herman G. Weinberg agreed, saying “The way a story is told is part of that story.  You can tell the same story badly or well: you can also tell it well enough or magnificently.  It depends on who is telling the story.”</a:t>
            </a:r>
            <a:endParaRPr lang="en-US" sz="2400">
              <a:solidFill>
                <a:srgbClr val="FFCC99"/>
              </a:solidFill>
            </a:endParaRPr>
          </a:p>
        </p:txBody>
      </p:sp>
      <p:sp>
        <p:nvSpPr>
          <p:cNvPr id="21509" name="Text Box 5"/>
          <p:cNvSpPr txBox="1">
            <a:spLocks noChangeArrowheads="1"/>
          </p:cNvSpPr>
          <p:nvPr/>
        </p:nvSpPr>
        <p:spPr bwMode="auto">
          <a:xfrm>
            <a:off x="609600" y="5715000"/>
            <a:ext cx="8229600" cy="1066800"/>
          </a:xfrm>
          <a:prstGeom prst="rect">
            <a:avLst/>
          </a:prstGeom>
          <a:noFill/>
          <a:ln w="9525">
            <a:noFill/>
            <a:miter lim="800000"/>
            <a:headEnd/>
            <a:tailEnd/>
          </a:ln>
          <a:effectLst/>
        </p:spPr>
        <p:txBody>
          <a:bodyPr>
            <a:spAutoFit/>
          </a:bodyPr>
          <a:lstStyle/>
          <a:p>
            <a:pPr algn="ctr">
              <a:spcBef>
                <a:spcPct val="50000"/>
              </a:spcBef>
            </a:pPr>
            <a:r>
              <a:rPr lang="en-US" sz="3200">
                <a:solidFill>
                  <a:schemeClr val="accent1"/>
                </a:solidFill>
              </a:rPr>
              <a:t>Theory of organic form: form and content are mutually dependent in any art form.</a:t>
            </a:r>
            <a:r>
              <a:rPr lang="en-US" sz="2800">
                <a:solidFill>
                  <a:schemeClr val="accent1"/>
                </a:solidFill>
              </a:rPr>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7772400" cy="685800"/>
          </a:xfrm>
        </p:spPr>
        <p:txBody>
          <a:bodyPr/>
          <a:lstStyle/>
          <a:p>
            <a:r>
              <a:rPr lang="en-US"/>
              <a:t>Angles</a:t>
            </a:r>
          </a:p>
        </p:txBody>
      </p:sp>
      <p:sp>
        <p:nvSpPr>
          <p:cNvPr id="22531" name="Rectangle 3"/>
          <p:cNvSpPr>
            <a:spLocks noGrp="1" noChangeArrowheads="1"/>
          </p:cNvSpPr>
          <p:nvPr>
            <p:ph type="body" idx="1"/>
          </p:nvPr>
        </p:nvSpPr>
        <p:spPr>
          <a:xfrm>
            <a:off x="304800" y="990600"/>
            <a:ext cx="8839200" cy="2590800"/>
          </a:xfrm>
        </p:spPr>
        <p:txBody>
          <a:bodyPr/>
          <a:lstStyle/>
          <a:p>
            <a:r>
              <a:rPr lang="en-US" sz="2800"/>
              <a:t>The angle from which an object is photographed can often serve as an authorial commentary on the subject matter.  </a:t>
            </a:r>
          </a:p>
          <a:p>
            <a:endParaRPr lang="en-US" sz="2800"/>
          </a:p>
          <a:p>
            <a:r>
              <a:rPr lang="en-US" sz="2800"/>
              <a:t>The angle is determined by where the camera is placed in relation to the subject.</a:t>
            </a:r>
          </a:p>
        </p:txBody>
      </p:sp>
      <p:sp>
        <p:nvSpPr>
          <p:cNvPr id="22538" name="Text Box 10"/>
          <p:cNvSpPr txBox="1">
            <a:spLocks noChangeArrowheads="1"/>
          </p:cNvSpPr>
          <p:nvPr/>
        </p:nvSpPr>
        <p:spPr bwMode="auto">
          <a:xfrm>
            <a:off x="685800" y="3549650"/>
            <a:ext cx="4495800" cy="3308350"/>
          </a:xfrm>
          <a:prstGeom prst="rect">
            <a:avLst/>
          </a:prstGeom>
          <a:noFill/>
          <a:ln w="9525">
            <a:noFill/>
            <a:miter lim="800000"/>
            <a:headEnd/>
            <a:tailEnd/>
          </a:ln>
          <a:effectLst/>
        </p:spPr>
        <p:txBody>
          <a:bodyPr>
            <a:spAutoFit/>
          </a:bodyPr>
          <a:lstStyle/>
          <a:p>
            <a:pPr algn="ctr">
              <a:lnSpc>
                <a:spcPct val="90000"/>
              </a:lnSpc>
              <a:spcBef>
                <a:spcPct val="20000"/>
              </a:spcBef>
            </a:pPr>
            <a:r>
              <a:rPr lang="en-US" sz="2800"/>
              <a:t>There are five basic angles:</a:t>
            </a:r>
          </a:p>
          <a:p>
            <a:pPr lvl="1">
              <a:lnSpc>
                <a:spcPct val="90000"/>
              </a:lnSpc>
              <a:spcBef>
                <a:spcPct val="20000"/>
              </a:spcBef>
              <a:buFontTx/>
              <a:buChar char="–"/>
            </a:pPr>
            <a:r>
              <a:rPr lang="en-US" sz="2400"/>
              <a:t>The bird’s-eye view	</a:t>
            </a:r>
          </a:p>
          <a:p>
            <a:pPr lvl="1">
              <a:lnSpc>
                <a:spcPct val="90000"/>
              </a:lnSpc>
              <a:spcBef>
                <a:spcPct val="20000"/>
              </a:spcBef>
              <a:buFontTx/>
              <a:buChar char="–"/>
            </a:pPr>
            <a:r>
              <a:rPr lang="en-US" sz="2400">
                <a:cs typeface="Times New Roman" pitchFamily="18" charset="0"/>
              </a:rPr>
              <a:t>The high angle</a:t>
            </a:r>
          </a:p>
          <a:p>
            <a:pPr lvl="1">
              <a:lnSpc>
                <a:spcPct val="90000"/>
              </a:lnSpc>
              <a:spcBef>
                <a:spcPct val="20000"/>
              </a:spcBef>
              <a:buFontTx/>
              <a:buChar char="–"/>
            </a:pPr>
            <a:r>
              <a:rPr lang="en-US" sz="2400">
                <a:cs typeface="Times New Roman" pitchFamily="18" charset="0"/>
              </a:rPr>
              <a:t>The low angle</a:t>
            </a:r>
          </a:p>
          <a:p>
            <a:pPr lvl="1">
              <a:lnSpc>
                <a:spcPct val="90000"/>
              </a:lnSpc>
              <a:spcBef>
                <a:spcPct val="20000"/>
              </a:spcBef>
              <a:buFontTx/>
              <a:buChar char="–"/>
            </a:pPr>
            <a:r>
              <a:rPr lang="en-US" sz="2400"/>
              <a:t>The eye-level shot	</a:t>
            </a:r>
            <a:endParaRPr lang="en-US" sz="2400">
              <a:cs typeface="Times New Roman" pitchFamily="18" charset="0"/>
            </a:endParaRPr>
          </a:p>
          <a:p>
            <a:pPr lvl="1">
              <a:lnSpc>
                <a:spcPct val="90000"/>
              </a:lnSpc>
              <a:spcBef>
                <a:spcPct val="20000"/>
              </a:spcBef>
              <a:buFontTx/>
              <a:buChar char="–"/>
            </a:pPr>
            <a:r>
              <a:rPr lang="en-US" sz="2400"/>
              <a:t>The oblique angle</a:t>
            </a:r>
            <a:endParaRPr lang="en-US" sz="2000"/>
          </a:p>
          <a:p>
            <a:pPr>
              <a:spcBef>
                <a:spcPct val="50000"/>
              </a:spcBef>
            </a:pPr>
            <a:endParaRPr lang="en-US"/>
          </a:p>
        </p:txBody>
      </p:sp>
      <p:sp>
        <p:nvSpPr>
          <p:cNvPr id="22539" name="Text Box 11"/>
          <p:cNvSpPr txBox="1">
            <a:spLocks noChangeArrowheads="1"/>
          </p:cNvSpPr>
          <p:nvPr/>
        </p:nvSpPr>
        <p:spPr bwMode="auto">
          <a:xfrm>
            <a:off x="5257800" y="3505200"/>
            <a:ext cx="3886200" cy="2647950"/>
          </a:xfrm>
          <a:prstGeom prst="rect">
            <a:avLst/>
          </a:prstGeom>
          <a:noFill/>
          <a:ln w="9525">
            <a:noFill/>
            <a:miter lim="800000"/>
            <a:headEnd/>
            <a:tailEnd/>
          </a:ln>
          <a:effectLst/>
        </p:spPr>
        <p:txBody>
          <a:bodyPr>
            <a:spAutoFit/>
          </a:bodyPr>
          <a:lstStyle/>
          <a:p>
            <a:pPr>
              <a:spcBef>
                <a:spcPct val="50000"/>
              </a:spcBef>
            </a:pPr>
            <a:r>
              <a:rPr lang="en-US" sz="2400">
                <a:solidFill>
                  <a:schemeClr val="accent1"/>
                </a:solidFill>
              </a:rPr>
              <a:t>The subject matter can be identical in two different shots, but if the angle from which they are filmed is different, you can have two very different understandings of that subject.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sz="half" idx="1"/>
          </p:nvPr>
        </p:nvSpPr>
        <p:spPr>
          <a:xfrm>
            <a:off x="0" y="304800"/>
            <a:ext cx="4343400" cy="685800"/>
          </a:xfrm>
        </p:spPr>
        <p:txBody>
          <a:bodyPr/>
          <a:lstStyle/>
          <a:p>
            <a:pPr>
              <a:buFontTx/>
              <a:buNone/>
            </a:pPr>
            <a:r>
              <a:rPr lang="en-US" sz="3600" u="sng">
                <a:solidFill>
                  <a:schemeClr val="tx2"/>
                </a:solidFill>
              </a:rPr>
              <a:t>The Bird’s-Eye View</a:t>
            </a:r>
          </a:p>
        </p:txBody>
      </p:sp>
      <p:sp>
        <p:nvSpPr>
          <p:cNvPr id="23556" name="Rectangle 4"/>
          <p:cNvSpPr>
            <a:spLocks noGrp="1" noChangeArrowheads="1"/>
          </p:cNvSpPr>
          <p:nvPr>
            <p:ph type="body" sz="half" idx="2"/>
          </p:nvPr>
        </p:nvSpPr>
        <p:spPr>
          <a:xfrm>
            <a:off x="5029200" y="228600"/>
            <a:ext cx="3886200" cy="3962400"/>
          </a:xfrm>
        </p:spPr>
        <p:txBody>
          <a:bodyPr/>
          <a:lstStyle/>
          <a:p>
            <a:pPr>
              <a:lnSpc>
                <a:spcPct val="90000"/>
              </a:lnSpc>
            </a:pPr>
            <a:r>
              <a:rPr lang="en-US" sz="2400"/>
              <a:t>This angle involves photographing a subject from directly overhead.</a:t>
            </a:r>
          </a:p>
          <a:p>
            <a:pPr>
              <a:lnSpc>
                <a:spcPct val="90000"/>
              </a:lnSpc>
            </a:pPr>
            <a:endParaRPr lang="en-US" sz="2400"/>
          </a:p>
          <a:p>
            <a:pPr>
              <a:lnSpc>
                <a:spcPct val="90000"/>
              </a:lnSpc>
            </a:pPr>
            <a:r>
              <a:rPr lang="en-US" sz="2400"/>
              <a:t>This can make characters seem powerless and insignificant, ant-like, to viewers.  It is a favorite of directors whose themes deal with fate.</a:t>
            </a:r>
          </a:p>
          <a:p>
            <a:pPr>
              <a:lnSpc>
                <a:spcPct val="90000"/>
              </a:lnSpc>
            </a:pPr>
            <a:endParaRPr lang="en-US" sz="2400"/>
          </a:p>
          <a:p>
            <a:pPr>
              <a:lnSpc>
                <a:spcPct val="90000"/>
              </a:lnSpc>
              <a:buFontTx/>
              <a:buNone/>
            </a:pPr>
            <a:r>
              <a:rPr lang="en-US" sz="2400"/>
              <a:t>	</a:t>
            </a:r>
            <a:endParaRPr lang="en-US" sz="2400">
              <a:solidFill>
                <a:schemeClr val="folHlink"/>
              </a:solidFill>
            </a:endParaRPr>
          </a:p>
        </p:txBody>
      </p:sp>
      <p:pic>
        <p:nvPicPr>
          <p:cNvPr id="23557" name="Picture 5" descr="D:\Birdseye Janitor.jpg"/>
          <p:cNvPicPr>
            <a:picLocks noChangeAspect="1" noChangeArrowheads="1"/>
          </p:cNvPicPr>
          <p:nvPr/>
        </p:nvPicPr>
        <p:blipFill>
          <a:blip r:embed="rId3"/>
          <a:srcRect/>
          <a:stretch>
            <a:fillRect/>
          </a:stretch>
        </p:blipFill>
        <p:spPr bwMode="auto">
          <a:xfrm>
            <a:off x="381000" y="1066800"/>
            <a:ext cx="3429000" cy="2571750"/>
          </a:xfrm>
          <a:prstGeom prst="rect">
            <a:avLst/>
          </a:prstGeom>
          <a:noFill/>
        </p:spPr>
      </p:pic>
      <p:pic>
        <p:nvPicPr>
          <p:cNvPr id="23558" name="Picture 6" descr="D:\Piano.jpg"/>
          <p:cNvPicPr>
            <a:picLocks noChangeAspect="1" noChangeArrowheads="1"/>
          </p:cNvPicPr>
          <p:nvPr/>
        </p:nvPicPr>
        <p:blipFill>
          <a:blip r:embed="rId4"/>
          <a:srcRect/>
          <a:stretch>
            <a:fillRect/>
          </a:stretch>
        </p:blipFill>
        <p:spPr bwMode="auto">
          <a:xfrm>
            <a:off x="381000" y="3886200"/>
            <a:ext cx="3581400" cy="2686050"/>
          </a:xfrm>
          <a:prstGeom prst="rect">
            <a:avLst/>
          </a:prstGeom>
          <a:noFill/>
        </p:spPr>
      </p:pic>
      <p:sp>
        <p:nvSpPr>
          <p:cNvPr id="23560" name="Text Box 8"/>
          <p:cNvSpPr txBox="1">
            <a:spLocks noChangeArrowheads="1"/>
          </p:cNvSpPr>
          <p:nvPr/>
        </p:nvSpPr>
        <p:spPr bwMode="auto">
          <a:xfrm>
            <a:off x="5334000" y="4114800"/>
            <a:ext cx="3505200" cy="2720975"/>
          </a:xfrm>
          <a:prstGeom prst="rect">
            <a:avLst/>
          </a:prstGeom>
          <a:noFill/>
          <a:ln w="9525">
            <a:noFill/>
            <a:miter lim="800000"/>
            <a:headEnd/>
            <a:tailEnd/>
          </a:ln>
          <a:effectLst/>
        </p:spPr>
        <p:txBody>
          <a:bodyPr>
            <a:spAutoFit/>
          </a:bodyPr>
          <a:lstStyle/>
          <a:p>
            <a:pPr>
              <a:lnSpc>
                <a:spcPct val="90000"/>
              </a:lnSpc>
              <a:spcBef>
                <a:spcPct val="20000"/>
              </a:spcBef>
            </a:pPr>
            <a:r>
              <a:rPr lang="en-US" sz="2400">
                <a:solidFill>
                  <a:schemeClr val="folHlink"/>
                </a:solidFill>
              </a:rPr>
              <a:t>Notice that in each of these frames, we see that the janitor and the pianist have become what society expected of them.  The angles, as well as the </a:t>
            </a:r>
            <a:r>
              <a:rPr lang="en-US" sz="2400">
                <a:solidFill>
                  <a:schemeClr val="tx2"/>
                </a:solidFill>
              </a:rPr>
              <a:t>mise en sc</a:t>
            </a:r>
            <a:r>
              <a:rPr lang="en-US" sz="2400">
                <a:solidFill>
                  <a:schemeClr val="tx2"/>
                </a:solidFill>
                <a:cs typeface="Times New Roman" pitchFamily="18" charset="0"/>
              </a:rPr>
              <a:t>è</a:t>
            </a:r>
            <a:r>
              <a:rPr lang="en-US" sz="2400">
                <a:solidFill>
                  <a:schemeClr val="tx2"/>
                </a:solidFill>
              </a:rPr>
              <a:t>ne</a:t>
            </a:r>
            <a:r>
              <a:rPr lang="en-US" sz="2400">
                <a:solidFill>
                  <a:schemeClr val="folHlink"/>
                </a:solidFill>
              </a:rPr>
              <a:t>, shows us that they are trapped.</a:t>
            </a:r>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838200"/>
          </a:xfrm>
        </p:spPr>
        <p:txBody>
          <a:bodyPr/>
          <a:lstStyle/>
          <a:p>
            <a:r>
              <a:rPr lang="en-US" sz="3600" u="sng"/>
              <a:t>High Angles</a:t>
            </a:r>
          </a:p>
        </p:txBody>
      </p:sp>
      <p:sp>
        <p:nvSpPr>
          <p:cNvPr id="34819" name="Rectangle 3"/>
          <p:cNvSpPr>
            <a:spLocks noGrp="1" noChangeArrowheads="1"/>
          </p:cNvSpPr>
          <p:nvPr>
            <p:ph type="body" sz="half" idx="1"/>
          </p:nvPr>
        </p:nvSpPr>
        <p:spPr>
          <a:xfrm>
            <a:off x="228600" y="1066800"/>
            <a:ext cx="4267200" cy="5029200"/>
          </a:xfrm>
        </p:spPr>
        <p:txBody>
          <a:bodyPr/>
          <a:lstStyle/>
          <a:p>
            <a:pPr>
              <a:lnSpc>
                <a:spcPct val="90000"/>
              </a:lnSpc>
            </a:pPr>
            <a:r>
              <a:rPr lang="en-US" sz="2400"/>
              <a:t>These are not as extreme as bird’s-eye views and not so disorienting.</a:t>
            </a:r>
          </a:p>
          <a:p>
            <a:pPr>
              <a:lnSpc>
                <a:spcPct val="90000"/>
              </a:lnSpc>
            </a:pPr>
            <a:endParaRPr lang="en-US" sz="2400"/>
          </a:p>
          <a:p>
            <a:pPr>
              <a:lnSpc>
                <a:spcPct val="90000"/>
              </a:lnSpc>
            </a:pPr>
            <a:r>
              <a:rPr lang="en-US" sz="2400"/>
              <a:t>The camera is placed on a crane, or some other elevated point, but the sense of omnipotence is not overwhelming.</a:t>
            </a:r>
          </a:p>
          <a:p>
            <a:pPr>
              <a:lnSpc>
                <a:spcPct val="90000"/>
              </a:lnSpc>
            </a:pPr>
            <a:endParaRPr lang="en-US" sz="2400"/>
          </a:p>
          <a:p>
            <a:pPr>
              <a:lnSpc>
                <a:spcPct val="90000"/>
              </a:lnSpc>
            </a:pPr>
            <a:r>
              <a:rPr lang="en-US" sz="2400"/>
              <a:t>These angles tend to slow movement and reduce the height of the objects.</a:t>
            </a:r>
          </a:p>
        </p:txBody>
      </p:sp>
      <p:sp>
        <p:nvSpPr>
          <p:cNvPr id="34820" name="Rectangle 4"/>
          <p:cNvSpPr>
            <a:spLocks noGrp="1" noChangeArrowheads="1"/>
          </p:cNvSpPr>
          <p:nvPr>
            <p:ph type="body" sz="half" idx="2"/>
          </p:nvPr>
        </p:nvSpPr>
        <p:spPr>
          <a:xfrm>
            <a:off x="4648200" y="1066800"/>
            <a:ext cx="3810000" cy="2895600"/>
          </a:xfrm>
        </p:spPr>
        <p:txBody>
          <a:bodyPr/>
          <a:lstStyle/>
          <a:p>
            <a:r>
              <a:rPr lang="en-US" sz="2400"/>
              <a:t>The importance of setting is increased as the locale may swallow people.  </a:t>
            </a:r>
          </a:p>
          <a:p>
            <a:endParaRPr lang="en-US" sz="2400"/>
          </a:p>
          <a:p>
            <a:r>
              <a:rPr lang="en-US" sz="2400"/>
              <a:t>This angle might be used to capture a character’s self-contempt.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772400" cy="914400"/>
          </a:xfrm>
        </p:spPr>
        <p:txBody>
          <a:bodyPr/>
          <a:lstStyle/>
          <a:p>
            <a:r>
              <a:rPr lang="en-US" sz="3600" u="sng"/>
              <a:t>High Angles</a:t>
            </a:r>
          </a:p>
        </p:txBody>
      </p:sp>
      <p:sp>
        <p:nvSpPr>
          <p:cNvPr id="35844" name="Rectangle 4"/>
          <p:cNvSpPr>
            <a:spLocks noGrp="1" noChangeArrowheads="1"/>
          </p:cNvSpPr>
          <p:nvPr>
            <p:ph type="body" sz="half" idx="2"/>
          </p:nvPr>
        </p:nvSpPr>
        <p:spPr>
          <a:xfrm>
            <a:off x="5029200" y="1143000"/>
            <a:ext cx="3733800" cy="1905000"/>
          </a:xfrm>
        </p:spPr>
        <p:txBody>
          <a:bodyPr/>
          <a:lstStyle/>
          <a:p>
            <a:pPr>
              <a:lnSpc>
                <a:spcPct val="90000"/>
              </a:lnSpc>
              <a:buFontTx/>
              <a:buNone/>
            </a:pPr>
            <a:r>
              <a:rPr lang="en-US" sz="2400"/>
              <a:t>	</a:t>
            </a:r>
            <a:r>
              <a:rPr lang="en-US" sz="2400">
                <a:solidFill>
                  <a:schemeClr val="folHlink"/>
                </a:solidFill>
              </a:rPr>
              <a:t>Likewise, in this early frame, we see Vincent’s parents from a somewhat disturbing angle.  They are clearly not in control.</a:t>
            </a:r>
          </a:p>
        </p:txBody>
      </p:sp>
      <p:pic>
        <p:nvPicPr>
          <p:cNvPr id="35845" name="Picture 5" descr="D:\Vincent Anton Sea.jpg"/>
          <p:cNvPicPr>
            <a:picLocks noGrp="1" noChangeAspect="1" noChangeArrowheads="1"/>
          </p:cNvPicPr>
          <p:nvPr>
            <p:ph type="body" sz="half" idx="1"/>
          </p:nvPr>
        </p:nvPicPr>
        <p:blipFill>
          <a:blip r:embed="rId3"/>
          <a:srcRect/>
          <a:stretch>
            <a:fillRect/>
          </a:stretch>
        </p:blipFill>
        <p:spPr>
          <a:xfrm>
            <a:off x="457200" y="3581400"/>
            <a:ext cx="3810000" cy="2857500"/>
          </a:xfrm>
          <a:noFill/>
          <a:ln/>
        </p:spPr>
      </p:pic>
      <p:sp>
        <p:nvSpPr>
          <p:cNvPr id="35846" name="Text Box 6"/>
          <p:cNvSpPr txBox="1">
            <a:spLocks noChangeArrowheads="1"/>
          </p:cNvSpPr>
          <p:nvPr/>
        </p:nvSpPr>
        <p:spPr bwMode="auto">
          <a:xfrm>
            <a:off x="457200" y="1143000"/>
            <a:ext cx="4572000" cy="1917700"/>
          </a:xfrm>
          <a:prstGeom prst="rect">
            <a:avLst/>
          </a:prstGeom>
          <a:noFill/>
          <a:ln w="9525">
            <a:noFill/>
            <a:miter lim="800000"/>
            <a:headEnd/>
            <a:tailEnd/>
          </a:ln>
          <a:effectLst/>
        </p:spPr>
        <p:txBody>
          <a:bodyPr>
            <a:spAutoFit/>
          </a:bodyPr>
          <a:lstStyle/>
          <a:p>
            <a:pPr>
              <a:spcBef>
                <a:spcPct val="50000"/>
              </a:spcBef>
            </a:pPr>
            <a:r>
              <a:rPr lang="en-US" sz="2400">
                <a:solidFill>
                  <a:schemeClr val="folHlink"/>
                </a:solidFill>
              </a:rPr>
              <a:t>In this frame we sense Vincent’s acceptance of not only himself and his abilities but of other people’s worldviews.  He is in control of his own destiny.</a:t>
            </a:r>
          </a:p>
        </p:txBody>
      </p:sp>
      <p:pic>
        <p:nvPicPr>
          <p:cNvPr id="35847" name="Picture 7" descr="D:\Riviera Close.jpg"/>
          <p:cNvPicPr>
            <a:picLocks noChangeAspect="1" noChangeArrowheads="1"/>
          </p:cNvPicPr>
          <p:nvPr/>
        </p:nvPicPr>
        <p:blipFill>
          <a:blip r:embed="rId4"/>
          <a:srcRect/>
          <a:stretch>
            <a:fillRect/>
          </a:stretch>
        </p:blipFill>
        <p:spPr bwMode="auto">
          <a:xfrm>
            <a:off x="4953000" y="3657600"/>
            <a:ext cx="3657600" cy="2743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2895600" cy="838200"/>
          </a:xfrm>
        </p:spPr>
        <p:txBody>
          <a:bodyPr/>
          <a:lstStyle/>
          <a:p>
            <a:pPr algn="l"/>
            <a:r>
              <a:rPr lang="en-US" sz="3600" u="sng"/>
              <a:t>Low Angles</a:t>
            </a:r>
          </a:p>
        </p:txBody>
      </p:sp>
      <p:sp>
        <p:nvSpPr>
          <p:cNvPr id="37891" name="Rectangle 3"/>
          <p:cNvSpPr>
            <a:spLocks noGrp="1" noChangeArrowheads="1"/>
          </p:cNvSpPr>
          <p:nvPr>
            <p:ph type="body" sz="half" idx="1"/>
          </p:nvPr>
        </p:nvSpPr>
        <p:spPr>
          <a:xfrm>
            <a:off x="228600" y="1066800"/>
            <a:ext cx="4267200" cy="5486400"/>
          </a:xfrm>
        </p:spPr>
        <p:txBody>
          <a:bodyPr/>
          <a:lstStyle/>
          <a:p>
            <a:pPr>
              <a:lnSpc>
                <a:spcPct val="90000"/>
              </a:lnSpc>
            </a:pPr>
            <a:r>
              <a:rPr lang="en-US" sz="2400"/>
              <a:t>These angles increase height and are useful for suggesting verticality.</a:t>
            </a:r>
          </a:p>
          <a:p>
            <a:pPr>
              <a:lnSpc>
                <a:spcPct val="90000"/>
              </a:lnSpc>
            </a:pPr>
            <a:endParaRPr lang="en-US" sz="2400"/>
          </a:p>
          <a:p>
            <a:pPr>
              <a:lnSpc>
                <a:spcPct val="90000"/>
              </a:lnSpc>
            </a:pPr>
            <a:r>
              <a:rPr lang="en-US" sz="2400"/>
              <a:t>They increase a short actor’s height, speed motion up, and minimize the environment. </a:t>
            </a:r>
            <a:br>
              <a:rPr lang="en-US" sz="2400"/>
            </a:br>
            <a:endParaRPr lang="en-US" sz="2400"/>
          </a:p>
          <a:p>
            <a:pPr>
              <a:lnSpc>
                <a:spcPct val="90000"/>
              </a:lnSpc>
            </a:pPr>
            <a:r>
              <a:rPr lang="en-US" sz="2400"/>
              <a:t>Psychologically, the subject’s importance is heightened, possibly making the viewer fell threatened, and—especially in violent scenes—increase the sense of confusion.</a:t>
            </a:r>
          </a:p>
          <a:p>
            <a:pPr>
              <a:lnSpc>
                <a:spcPct val="90000"/>
              </a:lnSpc>
            </a:pPr>
            <a:endParaRPr lang="en-US" sz="2400"/>
          </a:p>
        </p:txBody>
      </p:sp>
      <p:sp>
        <p:nvSpPr>
          <p:cNvPr id="37892" name="Rectangle 4"/>
          <p:cNvSpPr>
            <a:spLocks noGrp="1" noChangeArrowheads="1"/>
          </p:cNvSpPr>
          <p:nvPr>
            <p:ph type="body" sz="half" idx="2"/>
          </p:nvPr>
        </p:nvSpPr>
        <p:spPr>
          <a:xfrm>
            <a:off x="4419600" y="4953000"/>
            <a:ext cx="4724400" cy="1600200"/>
          </a:xfrm>
        </p:spPr>
        <p:txBody>
          <a:bodyPr/>
          <a:lstStyle/>
          <a:p>
            <a:pPr>
              <a:buFontTx/>
              <a:buNone/>
            </a:pPr>
            <a:r>
              <a:rPr lang="en-US" sz="2400"/>
              <a:t>	</a:t>
            </a:r>
            <a:r>
              <a:rPr lang="en-US" sz="2400">
                <a:solidFill>
                  <a:schemeClr val="folHlink"/>
                </a:solidFill>
              </a:rPr>
              <a:t>Here we have a low angle shot that pans down to Vincent and Irene.  It lends an optimism that we rarely glimpse in the film.</a:t>
            </a:r>
          </a:p>
        </p:txBody>
      </p:sp>
      <p:pic>
        <p:nvPicPr>
          <p:cNvPr id="37893" name="Picture 5" descr="D:\Irene Ceiling.jpg"/>
          <p:cNvPicPr>
            <a:picLocks noChangeAspect="1" noChangeArrowheads="1"/>
          </p:cNvPicPr>
          <p:nvPr/>
        </p:nvPicPr>
        <p:blipFill>
          <a:blip r:embed="rId3"/>
          <a:srcRect/>
          <a:stretch>
            <a:fillRect/>
          </a:stretch>
        </p:blipFill>
        <p:spPr bwMode="auto">
          <a:xfrm>
            <a:off x="5105400" y="2590800"/>
            <a:ext cx="3048000" cy="2286000"/>
          </a:xfrm>
          <a:prstGeom prst="rect">
            <a:avLst/>
          </a:prstGeom>
          <a:noFill/>
        </p:spPr>
      </p:pic>
      <p:pic>
        <p:nvPicPr>
          <p:cNvPr id="37894" name="Picture 6" descr="D:\Ceiling.jpg"/>
          <p:cNvPicPr>
            <a:picLocks noChangeAspect="1" noChangeArrowheads="1"/>
          </p:cNvPicPr>
          <p:nvPr/>
        </p:nvPicPr>
        <p:blipFill>
          <a:blip r:embed="rId4"/>
          <a:srcRect/>
          <a:stretch>
            <a:fillRect/>
          </a:stretch>
        </p:blipFill>
        <p:spPr bwMode="auto">
          <a:xfrm>
            <a:off x="5105400" y="228600"/>
            <a:ext cx="3048000" cy="2286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3505200" cy="762000"/>
          </a:xfrm>
        </p:spPr>
        <p:txBody>
          <a:bodyPr/>
          <a:lstStyle/>
          <a:p>
            <a:pPr algn="l"/>
            <a:r>
              <a:rPr lang="en-US" sz="3600" u="sng"/>
              <a:t>Eye-level Shots</a:t>
            </a:r>
          </a:p>
        </p:txBody>
      </p:sp>
      <p:sp>
        <p:nvSpPr>
          <p:cNvPr id="38915" name="Rectangle 3"/>
          <p:cNvSpPr>
            <a:spLocks noGrp="1" noChangeArrowheads="1"/>
          </p:cNvSpPr>
          <p:nvPr>
            <p:ph type="body" sz="half" idx="1"/>
          </p:nvPr>
        </p:nvSpPr>
        <p:spPr>
          <a:xfrm>
            <a:off x="304800" y="1066800"/>
            <a:ext cx="4191000" cy="5486400"/>
          </a:xfrm>
        </p:spPr>
        <p:txBody>
          <a:bodyPr/>
          <a:lstStyle/>
          <a:p>
            <a:r>
              <a:rPr lang="en-US" sz="2400"/>
              <a:t>These shots are filmed from eye level, from five to six feet off of the ground, approximately the way an actual observer might view a scene.</a:t>
            </a:r>
          </a:p>
          <a:p>
            <a:endParaRPr lang="en-US" sz="2400"/>
          </a:p>
          <a:p>
            <a:r>
              <a:rPr lang="en-US" sz="2400"/>
              <a:t>Most scenes are filmed this way in most films, as it captures the clearest view of an object and does so most objectively.  Therefore, these are used particularly in routine expository scenes. </a:t>
            </a:r>
          </a:p>
        </p:txBody>
      </p:sp>
      <p:sp>
        <p:nvSpPr>
          <p:cNvPr id="38916" name="Rectangle 4"/>
          <p:cNvSpPr>
            <a:spLocks noGrp="1" noChangeArrowheads="1"/>
          </p:cNvSpPr>
          <p:nvPr>
            <p:ph type="body" sz="half" idx="2"/>
          </p:nvPr>
        </p:nvSpPr>
        <p:spPr>
          <a:xfrm>
            <a:off x="4038600" y="3810000"/>
            <a:ext cx="4876800" cy="3048000"/>
          </a:xfrm>
        </p:spPr>
        <p:txBody>
          <a:bodyPr/>
          <a:lstStyle/>
          <a:p>
            <a:pPr>
              <a:buFontTx/>
              <a:buNone/>
            </a:pPr>
            <a:r>
              <a:rPr lang="en-US" sz="2400"/>
              <a:t>	</a:t>
            </a:r>
            <a:r>
              <a:rPr lang="en-US" sz="2400">
                <a:solidFill>
                  <a:schemeClr val="folHlink"/>
                </a:solidFill>
              </a:rPr>
              <a:t>At the end of the pan from a low level, we pull into Irene and Vincent dining.  The effect decreases some of the optimism  the low angle shot gave us, and we are back to the reality of the situation.  The characters do not know whether to trust each other.</a:t>
            </a:r>
          </a:p>
        </p:txBody>
      </p:sp>
      <p:pic>
        <p:nvPicPr>
          <p:cNvPr id="38917" name="Picture 5" descr="D:\Irene Vincent.jpg"/>
          <p:cNvPicPr>
            <a:picLocks noChangeAspect="1" noChangeArrowheads="1"/>
          </p:cNvPicPr>
          <p:nvPr/>
        </p:nvPicPr>
        <p:blipFill>
          <a:blip r:embed="rId3"/>
          <a:srcRect/>
          <a:stretch>
            <a:fillRect/>
          </a:stretch>
        </p:blipFill>
        <p:spPr bwMode="auto">
          <a:xfrm>
            <a:off x="4572000" y="762000"/>
            <a:ext cx="4038600" cy="30289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a:xfrm>
            <a:off x="685800" y="228600"/>
            <a:ext cx="3200400" cy="762000"/>
          </a:xfrm>
        </p:spPr>
        <p:txBody>
          <a:bodyPr/>
          <a:lstStyle/>
          <a:p>
            <a:pPr algn="l"/>
            <a:r>
              <a:rPr lang="en-US" sz="3600" u="sng"/>
              <a:t>Oblique Angles</a:t>
            </a:r>
          </a:p>
        </p:txBody>
      </p:sp>
      <p:sp>
        <p:nvSpPr>
          <p:cNvPr id="39939" name="Rectangle 1027"/>
          <p:cNvSpPr>
            <a:spLocks noGrp="1" noChangeArrowheads="1"/>
          </p:cNvSpPr>
          <p:nvPr>
            <p:ph type="body" sz="half" idx="1"/>
          </p:nvPr>
        </p:nvSpPr>
        <p:spPr>
          <a:xfrm>
            <a:off x="304800" y="990600"/>
            <a:ext cx="4495800" cy="5638800"/>
          </a:xfrm>
        </p:spPr>
        <p:txBody>
          <a:bodyPr/>
          <a:lstStyle/>
          <a:p>
            <a:pPr>
              <a:lnSpc>
                <a:spcPct val="90000"/>
              </a:lnSpc>
            </a:pPr>
            <a:r>
              <a:rPr lang="en-US" sz="2400"/>
              <a:t>These shots involve a lateral tilt of the camera.  When the image is projected, the horizon is skewed.</a:t>
            </a:r>
          </a:p>
          <a:p>
            <a:pPr>
              <a:lnSpc>
                <a:spcPct val="90000"/>
              </a:lnSpc>
            </a:pPr>
            <a:endParaRPr lang="en-US" sz="2400"/>
          </a:p>
          <a:p>
            <a:pPr>
              <a:lnSpc>
                <a:spcPct val="90000"/>
              </a:lnSpc>
            </a:pPr>
            <a:r>
              <a:rPr lang="en-US" sz="2400"/>
              <a:t>This angle is sometimes used for point-of-view shots, to suggest the imbalance of a drunk, perhaps.</a:t>
            </a:r>
          </a:p>
          <a:p>
            <a:pPr>
              <a:lnSpc>
                <a:spcPct val="90000"/>
              </a:lnSpc>
            </a:pPr>
            <a:endParaRPr lang="en-US" sz="2400"/>
          </a:p>
          <a:p>
            <a:pPr>
              <a:lnSpc>
                <a:spcPct val="90000"/>
              </a:lnSpc>
            </a:pPr>
            <a:r>
              <a:rPr lang="en-US" sz="2400"/>
              <a:t>Psychologically, these angles suggest tension, transition, and impending movements.  These, too, are often used in violent scenes to create an extreme sense of visual anxiety.</a:t>
            </a:r>
          </a:p>
        </p:txBody>
      </p:sp>
      <p:sp>
        <p:nvSpPr>
          <p:cNvPr id="39940" name="Rectangle 1028"/>
          <p:cNvSpPr>
            <a:spLocks noGrp="1" noChangeArrowheads="1"/>
          </p:cNvSpPr>
          <p:nvPr>
            <p:ph type="body" sz="half" idx="2"/>
          </p:nvPr>
        </p:nvSpPr>
        <p:spPr>
          <a:xfrm>
            <a:off x="4800600" y="3429000"/>
            <a:ext cx="4343400" cy="3124200"/>
          </a:xfrm>
        </p:spPr>
        <p:txBody>
          <a:bodyPr/>
          <a:lstStyle/>
          <a:p>
            <a:pPr>
              <a:buFontTx/>
              <a:buNone/>
            </a:pPr>
            <a:r>
              <a:rPr lang="en-US" sz="2400"/>
              <a:t>	</a:t>
            </a:r>
            <a:r>
              <a:rPr lang="en-US" sz="2400">
                <a:solidFill>
                  <a:schemeClr val="folHlink"/>
                </a:solidFill>
              </a:rPr>
              <a:t>This shot suggests an oblique angle, and since it is the shot where Vincent imagines his parents conceiving him, it shows the tension he feels with their decision to have him, genetically imperfect as he is.</a:t>
            </a:r>
          </a:p>
        </p:txBody>
      </p:sp>
      <p:pic>
        <p:nvPicPr>
          <p:cNvPr id="39941" name="Picture 1029" descr="D:\Riviera Full.jpg"/>
          <p:cNvPicPr>
            <a:picLocks noChangeAspect="1" noChangeArrowheads="1"/>
          </p:cNvPicPr>
          <p:nvPr/>
        </p:nvPicPr>
        <p:blipFill>
          <a:blip r:embed="rId3"/>
          <a:srcRect/>
          <a:stretch>
            <a:fillRect/>
          </a:stretch>
        </p:blipFill>
        <p:spPr bwMode="auto">
          <a:xfrm>
            <a:off x="5334000" y="685800"/>
            <a:ext cx="3581400" cy="26860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685800"/>
          </a:xfrm>
        </p:spPr>
        <p:txBody>
          <a:bodyPr/>
          <a:lstStyle/>
          <a:p>
            <a:r>
              <a:rPr lang="en-US" sz="3600" u="sng"/>
              <a:t>Lighting and Colors</a:t>
            </a:r>
          </a:p>
        </p:txBody>
      </p:sp>
      <p:sp>
        <p:nvSpPr>
          <p:cNvPr id="40963" name="Rectangle 3"/>
          <p:cNvSpPr>
            <a:spLocks noGrp="1" noChangeArrowheads="1"/>
          </p:cNvSpPr>
          <p:nvPr>
            <p:ph type="body" sz="half" idx="1"/>
          </p:nvPr>
        </p:nvSpPr>
        <p:spPr>
          <a:xfrm>
            <a:off x="0" y="1066800"/>
            <a:ext cx="9144000" cy="5562600"/>
          </a:xfrm>
        </p:spPr>
        <p:txBody>
          <a:bodyPr/>
          <a:lstStyle/>
          <a:p>
            <a:pPr algn="ctr">
              <a:lnSpc>
                <a:spcPct val="90000"/>
              </a:lnSpc>
              <a:buFontTx/>
              <a:buNone/>
            </a:pPr>
            <a:r>
              <a:rPr lang="en-US"/>
              <a:t>	</a:t>
            </a:r>
            <a:r>
              <a:rPr lang="en-US" sz="3200"/>
              <a:t>Light and </a:t>
            </a:r>
            <a:r>
              <a:rPr lang="en-US" sz="3200">
                <a:solidFill>
                  <a:srgbClr val="0099FF"/>
                </a:solidFill>
              </a:rPr>
              <a:t>Dark</a:t>
            </a:r>
          </a:p>
          <a:p>
            <a:pPr>
              <a:lnSpc>
                <a:spcPct val="90000"/>
              </a:lnSpc>
            </a:pPr>
            <a:r>
              <a:rPr lang="en-US" sz="2400"/>
              <a:t>There are a number of different styles of lighting.  Usually described as a lighting </a:t>
            </a:r>
            <a:r>
              <a:rPr lang="en-US" sz="2400" i="1"/>
              <a:t>key</a:t>
            </a:r>
            <a:r>
              <a:rPr lang="en-US" sz="2400"/>
              <a:t>, the style is geared toward the theme and the mood of a film, as well as its genre.</a:t>
            </a:r>
          </a:p>
          <a:p>
            <a:pPr>
              <a:lnSpc>
                <a:spcPct val="90000"/>
              </a:lnSpc>
            </a:pPr>
            <a:endParaRPr lang="en-US" sz="2400"/>
          </a:p>
          <a:p>
            <a:pPr lvl="1">
              <a:lnSpc>
                <a:spcPct val="90000"/>
              </a:lnSpc>
            </a:pPr>
            <a:r>
              <a:rPr lang="en-US"/>
              <a:t>Comedies and musicals tend to be lit in </a:t>
            </a:r>
            <a:r>
              <a:rPr lang="en-US">
                <a:solidFill>
                  <a:schemeClr val="folHlink"/>
                </a:solidFill>
              </a:rPr>
              <a:t>high key</a:t>
            </a:r>
            <a:r>
              <a:rPr lang="en-US"/>
              <a:t>, with bright even illumination and few conspicuous shadows. </a:t>
            </a:r>
          </a:p>
          <a:p>
            <a:pPr>
              <a:lnSpc>
                <a:spcPct val="90000"/>
              </a:lnSpc>
            </a:pPr>
            <a:endParaRPr lang="en-US"/>
          </a:p>
          <a:p>
            <a:pPr lvl="1">
              <a:lnSpc>
                <a:spcPct val="90000"/>
              </a:lnSpc>
            </a:pPr>
            <a:r>
              <a:rPr lang="en-US"/>
              <a:t>Tragedies and melodramas tend to be lit in </a:t>
            </a:r>
            <a:r>
              <a:rPr lang="en-US">
                <a:solidFill>
                  <a:schemeClr val="folHlink"/>
                </a:solidFill>
              </a:rPr>
              <a:t>high contrast</a:t>
            </a:r>
            <a:r>
              <a:rPr lang="en-US"/>
              <a:t>, with harsh shafts of light and dramatic streaks of blackness. </a:t>
            </a:r>
          </a:p>
          <a:p>
            <a:pPr>
              <a:lnSpc>
                <a:spcPct val="90000"/>
              </a:lnSpc>
            </a:pPr>
            <a:endParaRPr lang="en-US"/>
          </a:p>
          <a:p>
            <a:pPr lvl="1">
              <a:lnSpc>
                <a:spcPct val="90000"/>
              </a:lnSpc>
            </a:pPr>
            <a:r>
              <a:rPr lang="en-US"/>
              <a:t>Mysteries and thrillers are generally done in </a:t>
            </a:r>
            <a:r>
              <a:rPr lang="en-US">
                <a:solidFill>
                  <a:schemeClr val="folHlink"/>
                </a:solidFill>
              </a:rPr>
              <a:t>low key</a:t>
            </a:r>
            <a:r>
              <a:rPr lang="en-US"/>
              <a:t>, with diffused shadows and atmospheric pools of light.</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sz="half" idx="1"/>
          </p:nvPr>
        </p:nvSpPr>
        <p:spPr>
          <a:xfrm>
            <a:off x="304800" y="228600"/>
            <a:ext cx="4191000" cy="6324600"/>
          </a:xfrm>
        </p:spPr>
        <p:txBody>
          <a:bodyPr/>
          <a:lstStyle/>
          <a:p>
            <a:pPr algn="ctr">
              <a:buFontTx/>
              <a:buNone/>
            </a:pPr>
            <a:r>
              <a:rPr lang="en-US" sz="3200"/>
              <a:t>Light and </a:t>
            </a:r>
            <a:r>
              <a:rPr lang="en-US" sz="3200">
                <a:solidFill>
                  <a:srgbClr val="0099FF"/>
                </a:solidFill>
              </a:rPr>
              <a:t>Dark</a:t>
            </a:r>
          </a:p>
          <a:p>
            <a:endParaRPr lang="en-US"/>
          </a:p>
          <a:p>
            <a:r>
              <a:rPr lang="en-US" sz="2400"/>
              <a:t>Lights and darks have had symbolic connotations since the dawn of humanity.  </a:t>
            </a:r>
          </a:p>
          <a:p>
            <a:endParaRPr lang="en-US" sz="2400"/>
          </a:p>
          <a:p>
            <a:pPr lvl="1"/>
            <a:r>
              <a:rPr lang="en-US"/>
              <a:t>In general, artists have used darkness to suggest fear, evil, the unknown.</a:t>
            </a:r>
          </a:p>
          <a:p>
            <a:pPr lvl="1"/>
            <a:endParaRPr lang="en-US"/>
          </a:p>
          <a:p>
            <a:pPr lvl="1"/>
            <a:r>
              <a:rPr lang="en-US"/>
              <a:t>Light usually suggests security, virtue, truth, joy, or purity.</a:t>
            </a:r>
          </a:p>
        </p:txBody>
      </p:sp>
      <p:sp>
        <p:nvSpPr>
          <p:cNvPr id="43012" name="Rectangle 4"/>
          <p:cNvSpPr>
            <a:spLocks noGrp="1" noChangeArrowheads="1"/>
          </p:cNvSpPr>
          <p:nvPr>
            <p:ph type="body" sz="half" idx="2"/>
          </p:nvPr>
        </p:nvSpPr>
        <p:spPr>
          <a:xfrm>
            <a:off x="4648200" y="1295400"/>
            <a:ext cx="4191000" cy="5334000"/>
          </a:xfrm>
        </p:spPr>
        <p:txBody>
          <a:bodyPr/>
          <a:lstStyle/>
          <a:p>
            <a:r>
              <a:rPr lang="en-US" sz="2400"/>
              <a:t>Lighting can distort or intensify a viewer’s perception of a subject.  </a:t>
            </a:r>
          </a:p>
          <a:p>
            <a:endParaRPr lang="en-US" sz="2400"/>
          </a:p>
          <a:p>
            <a:pPr lvl="1"/>
            <a:r>
              <a:rPr lang="en-US"/>
              <a:t>A human face lit from below can look sinister, while lit from above an angelic halo effect is produced.</a:t>
            </a:r>
          </a:p>
          <a:p>
            <a:pPr lvl="1"/>
            <a:endParaRPr lang="en-US"/>
          </a:p>
          <a:p>
            <a:pPr lvl="1"/>
            <a:r>
              <a:rPr lang="en-US"/>
              <a:t>Spotlighting can highlight the significance of an object, as well.</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3505200" cy="685800"/>
          </a:xfrm>
        </p:spPr>
        <p:txBody>
          <a:bodyPr/>
          <a:lstStyle/>
          <a:p>
            <a:pPr algn="l"/>
            <a:r>
              <a:rPr lang="en-US" sz="3200"/>
              <a:t>Lighting in </a:t>
            </a:r>
            <a:r>
              <a:rPr lang="en-US" sz="3200" i="1"/>
              <a:t>Gattaca</a:t>
            </a:r>
          </a:p>
        </p:txBody>
      </p:sp>
      <p:sp>
        <p:nvSpPr>
          <p:cNvPr id="44035" name="Rectangle 3"/>
          <p:cNvSpPr>
            <a:spLocks noGrp="1" noChangeArrowheads="1"/>
          </p:cNvSpPr>
          <p:nvPr>
            <p:ph type="body" sz="half" idx="1"/>
          </p:nvPr>
        </p:nvSpPr>
        <p:spPr>
          <a:xfrm>
            <a:off x="0" y="1066800"/>
            <a:ext cx="4038600" cy="5486400"/>
          </a:xfrm>
        </p:spPr>
        <p:txBody>
          <a:bodyPr/>
          <a:lstStyle/>
          <a:p>
            <a:pPr>
              <a:lnSpc>
                <a:spcPct val="90000"/>
              </a:lnSpc>
            </a:pPr>
            <a:r>
              <a:rPr lang="en-US" sz="2400"/>
              <a:t>Lighting in </a:t>
            </a:r>
            <a:r>
              <a:rPr lang="en-US" sz="2400" i="1"/>
              <a:t>Gattaca</a:t>
            </a:r>
            <a:r>
              <a:rPr lang="en-US" sz="2400"/>
              <a:t> tends to be low key, taking after the </a:t>
            </a:r>
            <a:r>
              <a:rPr lang="en-US" sz="2400" i="1"/>
              <a:t>film noir</a:t>
            </a:r>
            <a:r>
              <a:rPr lang="en-US" sz="2400"/>
              <a:t> genre (literally “black cinema”), a popular type of film in America in the 1940s and early 1950s.</a:t>
            </a:r>
          </a:p>
          <a:p>
            <a:pPr>
              <a:lnSpc>
                <a:spcPct val="90000"/>
              </a:lnSpc>
            </a:pPr>
            <a:endParaRPr lang="en-US" sz="2400"/>
          </a:p>
          <a:p>
            <a:pPr>
              <a:lnSpc>
                <a:spcPct val="90000"/>
              </a:lnSpc>
            </a:pPr>
            <a:r>
              <a:rPr lang="en-US" sz="2400"/>
              <a:t>Noir is an urban world of night and shadows; the style is profuse with dark streets, cigarette smoke swirling in dimly lit cocktail lounges, and symbols of fragility, such as window panes, sheer clothing, glasses, and mirrors.</a:t>
            </a:r>
          </a:p>
        </p:txBody>
      </p:sp>
      <p:sp>
        <p:nvSpPr>
          <p:cNvPr id="44036" name="Rectangle 4"/>
          <p:cNvSpPr>
            <a:spLocks noGrp="1" noChangeArrowheads="1"/>
          </p:cNvSpPr>
          <p:nvPr>
            <p:ph type="body" sz="half" idx="2"/>
          </p:nvPr>
        </p:nvSpPr>
        <p:spPr>
          <a:xfrm>
            <a:off x="3733800" y="4343400"/>
            <a:ext cx="5410200" cy="2286000"/>
          </a:xfrm>
        </p:spPr>
        <p:txBody>
          <a:bodyPr/>
          <a:lstStyle/>
          <a:p>
            <a:pPr>
              <a:lnSpc>
                <a:spcPct val="90000"/>
              </a:lnSpc>
              <a:buFontTx/>
              <a:buNone/>
            </a:pPr>
            <a:r>
              <a:rPr lang="en-US" sz="2400"/>
              <a:t>	</a:t>
            </a:r>
            <a:r>
              <a:rPr lang="en-US" sz="2400">
                <a:solidFill>
                  <a:schemeClr val="folHlink"/>
                </a:solidFill>
              </a:rPr>
              <a:t>Here the spotlight highlights the smoke in Vincent’s glass, as he explains Titan’s atmosphere to Jerome.  The lighting provides the key to the symbolism: Vincent knows something is there, as he knows his own soul.  Jerome is not so sure.</a:t>
            </a:r>
          </a:p>
        </p:txBody>
      </p:sp>
      <p:pic>
        <p:nvPicPr>
          <p:cNvPr id="44037" name="Picture 5" descr="D:\Wine1.jpg"/>
          <p:cNvPicPr>
            <a:picLocks noChangeAspect="1" noChangeArrowheads="1"/>
          </p:cNvPicPr>
          <p:nvPr/>
        </p:nvPicPr>
        <p:blipFill>
          <a:blip r:embed="rId3"/>
          <a:srcRect/>
          <a:stretch>
            <a:fillRect/>
          </a:stretch>
        </p:blipFill>
        <p:spPr bwMode="auto">
          <a:xfrm>
            <a:off x="4419600" y="457200"/>
            <a:ext cx="2590800" cy="1943100"/>
          </a:xfrm>
          <a:prstGeom prst="rect">
            <a:avLst/>
          </a:prstGeom>
          <a:noFill/>
        </p:spPr>
      </p:pic>
      <p:pic>
        <p:nvPicPr>
          <p:cNvPr id="44038" name="Picture 6" descr="D:\Wine2.jpg"/>
          <p:cNvPicPr>
            <a:picLocks noChangeAspect="1" noChangeArrowheads="1"/>
          </p:cNvPicPr>
          <p:nvPr/>
        </p:nvPicPr>
        <p:blipFill>
          <a:blip r:embed="rId4"/>
          <a:srcRect/>
          <a:stretch>
            <a:fillRect/>
          </a:stretch>
        </p:blipFill>
        <p:spPr bwMode="auto">
          <a:xfrm>
            <a:off x="6324600" y="2438400"/>
            <a:ext cx="2514600" cy="18859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1371600"/>
          </a:xfrm>
        </p:spPr>
        <p:txBody>
          <a:bodyPr/>
          <a:lstStyle/>
          <a:p>
            <a:r>
              <a:rPr lang="en-US" sz="4000" dirty="0"/>
              <a:t>Textual Analysis of </a:t>
            </a:r>
            <a:br>
              <a:rPr lang="en-US" sz="4000" dirty="0"/>
            </a:br>
            <a:r>
              <a:rPr lang="en-US" sz="4000" i="1" dirty="0" err="1" smtClean="0"/>
              <a:t>Gattaca</a:t>
            </a:r>
            <a:endParaRPr lang="en-US" sz="3600" dirty="0"/>
          </a:p>
        </p:txBody>
      </p:sp>
      <p:sp>
        <p:nvSpPr>
          <p:cNvPr id="28675" name="Rectangle 3"/>
          <p:cNvSpPr>
            <a:spLocks noGrp="1" noChangeArrowheads="1"/>
          </p:cNvSpPr>
          <p:nvPr>
            <p:ph type="body" sz="half" idx="1"/>
          </p:nvPr>
        </p:nvSpPr>
        <p:spPr>
          <a:xfrm>
            <a:off x="685800" y="1752600"/>
            <a:ext cx="3810000" cy="4800600"/>
          </a:xfrm>
        </p:spPr>
        <p:txBody>
          <a:bodyPr/>
          <a:lstStyle/>
          <a:p>
            <a:r>
              <a:rPr lang="en-US" sz="2400" i="1"/>
              <a:t>Gattaca</a:t>
            </a:r>
            <a:r>
              <a:rPr lang="en-US" sz="2400"/>
              <a:t> was written and directed by Andrew Niccol in 1997.</a:t>
            </a:r>
            <a:br>
              <a:rPr lang="en-US" sz="2400"/>
            </a:br>
            <a:endParaRPr lang="en-US" sz="2400"/>
          </a:p>
          <a:p>
            <a:r>
              <a:rPr lang="en-US" sz="2400"/>
              <a:t>Tagline: There is no gene for the human spirit. </a:t>
            </a:r>
            <a:br>
              <a:rPr lang="en-US" sz="2400"/>
            </a:br>
            <a:endParaRPr lang="en-US" sz="2400"/>
          </a:p>
          <a:p>
            <a:r>
              <a:rPr lang="en-US" sz="2400"/>
              <a:t>Plot Outline: Futuristic story of a genetically imperfect man and his seemingly unobtainable goal to travel in space. </a:t>
            </a:r>
          </a:p>
        </p:txBody>
      </p:sp>
      <p:sp>
        <p:nvSpPr>
          <p:cNvPr id="28676" name="Rectangle 4"/>
          <p:cNvSpPr>
            <a:spLocks noGrp="1" noChangeArrowheads="1"/>
          </p:cNvSpPr>
          <p:nvPr>
            <p:ph type="body" sz="half" idx="2"/>
          </p:nvPr>
        </p:nvSpPr>
        <p:spPr>
          <a:xfrm>
            <a:off x="4572000" y="3505200"/>
            <a:ext cx="4267200" cy="3124200"/>
          </a:xfrm>
        </p:spPr>
        <p:txBody>
          <a:bodyPr/>
          <a:lstStyle/>
          <a:p>
            <a:pPr>
              <a:lnSpc>
                <a:spcPct val="90000"/>
              </a:lnSpc>
            </a:pPr>
            <a:r>
              <a:rPr lang="en-US" sz="2400">
                <a:solidFill>
                  <a:schemeClr val="accent1"/>
                </a:solidFill>
              </a:rPr>
              <a:t>Themes:</a:t>
            </a:r>
            <a:r>
              <a:rPr lang="en-US" sz="2400"/>
              <a:t>  </a:t>
            </a:r>
          </a:p>
          <a:p>
            <a:pPr lvl="1">
              <a:lnSpc>
                <a:spcPct val="90000"/>
              </a:lnSpc>
            </a:pPr>
            <a:r>
              <a:rPr lang="en-US">
                <a:solidFill>
                  <a:schemeClr val="accent1"/>
                </a:solidFill>
              </a:rPr>
              <a:t>You cannot let others determine your destiny.  </a:t>
            </a:r>
          </a:p>
          <a:p>
            <a:pPr lvl="1">
              <a:lnSpc>
                <a:spcPct val="90000"/>
              </a:lnSpc>
            </a:pPr>
            <a:r>
              <a:rPr lang="en-US">
                <a:solidFill>
                  <a:schemeClr val="accent1"/>
                </a:solidFill>
              </a:rPr>
              <a:t>You must be true to yourself in order to succeed.  </a:t>
            </a:r>
          </a:p>
          <a:p>
            <a:pPr lvl="1">
              <a:lnSpc>
                <a:spcPct val="90000"/>
              </a:lnSpc>
            </a:pPr>
            <a:r>
              <a:rPr lang="en-US">
                <a:solidFill>
                  <a:schemeClr val="accent1"/>
                </a:solidFill>
              </a:rPr>
              <a:t>We must carefully use new technologies, not letting them de-humanize us.</a:t>
            </a:r>
          </a:p>
        </p:txBody>
      </p:sp>
      <p:pic>
        <p:nvPicPr>
          <p:cNvPr id="28677" name="Picture 5" descr="C:\WINDOWS\Desktop\Gattaca Poster.gif"/>
          <p:cNvPicPr>
            <a:picLocks noChangeAspect="1" noChangeArrowheads="1"/>
          </p:cNvPicPr>
          <p:nvPr/>
        </p:nvPicPr>
        <p:blipFill>
          <a:blip r:embed="rId3"/>
          <a:srcRect/>
          <a:stretch>
            <a:fillRect/>
          </a:stretch>
        </p:blipFill>
        <p:spPr bwMode="auto">
          <a:xfrm>
            <a:off x="6324600" y="1524000"/>
            <a:ext cx="1652588" cy="2362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38200" y="228600"/>
            <a:ext cx="7772400" cy="838200"/>
          </a:xfrm>
        </p:spPr>
        <p:txBody>
          <a:bodyPr/>
          <a:lstStyle/>
          <a:p>
            <a:r>
              <a:rPr lang="en-US" sz="3600">
                <a:solidFill>
                  <a:srgbClr val="FF0066"/>
                </a:solidFill>
              </a:rPr>
              <a:t>C</a:t>
            </a:r>
            <a:r>
              <a:rPr lang="en-US" sz="3600">
                <a:solidFill>
                  <a:schemeClr val="accent1"/>
                </a:solidFill>
              </a:rPr>
              <a:t>o</a:t>
            </a:r>
            <a:r>
              <a:rPr lang="en-US" sz="3600"/>
              <a:t>l</a:t>
            </a:r>
            <a:r>
              <a:rPr lang="en-US" sz="3600">
                <a:solidFill>
                  <a:srgbClr val="00CC66"/>
                </a:solidFill>
              </a:rPr>
              <a:t>o</a:t>
            </a:r>
            <a:r>
              <a:rPr lang="en-US" sz="3600">
                <a:solidFill>
                  <a:srgbClr val="CC66FF"/>
                </a:solidFill>
              </a:rPr>
              <a:t>r</a:t>
            </a:r>
          </a:p>
        </p:txBody>
      </p:sp>
      <p:sp>
        <p:nvSpPr>
          <p:cNvPr id="45059" name="Rectangle 3"/>
          <p:cNvSpPr>
            <a:spLocks noGrp="1" noChangeArrowheads="1"/>
          </p:cNvSpPr>
          <p:nvPr>
            <p:ph type="body" sz="half" idx="1"/>
          </p:nvPr>
        </p:nvSpPr>
        <p:spPr>
          <a:xfrm>
            <a:off x="0" y="1066800"/>
            <a:ext cx="5029200" cy="5486400"/>
          </a:xfrm>
        </p:spPr>
        <p:txBody>
          <a:bodyPr/>
          <a:lstStyle/>
          <a:p>
            <a:pPr>
              <a:lnSpc>
                <a:spcPct val="90000"/>
              </a:lnSpc>
            </a:pPr>
            <a:r>
              <a:rPr lang="en-US" sz="2400"/>
              <a:t>Color tends to be a subconscious element in a film.  It is strongly emotional and it can alter people’s moods and perceptions.</a:t>
            </a:r>
          </a:p>
          <a:p>
            <a:pPr>
              <a:lnSpc>
                <a:spcPct val="90000"/>
              </a:lnSpc>
            </a:pPr>
            <a:endParaRPr lang="en-US" sz="2400"/>
          </a:p>
          <a:p>
            <a:pPr>
              <a:lnSpc>
                <a:spcPct val="90000"/>
              </a:lnSpc>
            </a:pPr>
            <a:r>
              <a:rPr lang="en-US" sz="2400"/>
              <a:t>Color use can be symbolic, just as the use of lighting can be.</a:t>
            </a:r>
          </a:p>
          <a:p>
            <a:pPr lvl="1">
              <a:lnSpc>
                <a:spcPct val="90000"/>
              </a:lnSpc>
            </a:pPr>
            <a:r>
              <a:rPr lang="en-US"/>
              <a:t>Cool colors (blue, green, violet) suggest tranquility, aloofness, and serenity and tend to recede into an image.</a:t>
            </a:r>
          </a:p>
          <a:p>
            <a:pPr lvl="1">
              <a:lnSpc>
                <a:spcPct val="90000"/>
              </a:lnSpc>
            </a:pPr>
            <a:r>
              <a:rPr lang="en-US"/>
              <a:t>Warm colors (red, yellow, orange) suggest aggressiveness, violence, and stimulation and are more dominant in most images.</a:t>
            </a:r>
          </a:p>
        </p:txBody>
      </p:sp>
      <p:sp>
        <p:nvSpPr>
          <p:cNvPr id="45060" name="Rectangle 4"/>
          <p:cNvSpPr>
            <a:spLocks noGrp="1" noChangeArrowheads="1"/>
          </p:cNvSpPr>
          <p:nvPr>
            <p:ph type="body" sz="half" idx="2"/>
          </p:nvPr>
        </p:nvSpPr>
        <p:spPr>
          <a:xfrm>
            <a:off x="5105400" y="1143000"/>
            <a:ext cx="3810000" cy="5029200"/>
          </a:xfrm>
        </p:spPr>
        <p:txBody>
          <a:bodyPr/>
          <a:lstStyle/>
          <a:p>
            <a:pPr>
              <a:lnSpc>
                <a:spcPct val="90000"/>
              </a:lnSpc>
            </a:pPr>
            <a:r>
              <a:rPr lang="en-US" sz="2400">
                <a:solidFill>
                  <a:srgbClr val="FF0066"/>
                </a:solidFill>
              </a:rPr>
              <a:t>Red is often a color suggesting danger, violence, or death, perhaps because it is the color of blood.</a:t>
            </a:r>
          </a:p>
          <a:p>
            <a:pPr>
              <a:lnSpc>
                <a:spcPct val="90000"/>
              </a:lnSpc>
            </a:pPr>
            <a:r>
              <a:rPr lang="en-US" sz="2400">
                <a:solidFill>
                  <a:srgbClr val="B2B2B2"/>
                </a:solidFill>
              </a:rPr>
              <a:t>Black is often the color of villainy or evil.</a:t>
            </a:r>
          </a:p>
          <a:p>
            <a:pPr>
              <a:lnSpc>
                <a:spcPct val="90000"/>
              </a:lnSpc>
            </a:pPr>
            <a:r>
              <a:rPr lang="en-US" sz="2400"/>
              <a:t>White is often the color of truth, spirituality, or purity.</a:t>
            </a:r>
          </a:p>
          <a:p>
            <a:pPr>
              <a:lnSpc>
                <a:spcPct val="90000"/>
              </a:lnSpc>
            </a:pPr>
            <a:r>
              <a:rPr lang="en-US" sz="2400">
                <a:solidFill>
                  <a:srgbClr val="0099FF"/>
                </a:solidFill>
              </a:rPr>
              <a:t>Blue can often lend a cold chilling feeling to a scene.</a:t>
            </a:r>
          </a:p>
          <a:p>
            <a:pPr>
              <a:lnSpc>
                <a:spcPct val="90000"/>
              </a:lnSpc>
            </a:pPr>
            <a:r>
              <a:rPr lang="en-US" sz="2400">
                <a:solidFill>
                  <a:srgbClr val="CC9900"/>
                </a:solidFill>
              </a:rPr>
              <a:t>Browns and</a:t>
            </a:r>
            <a:r>
              <a:rPr lang="en-US" sz="2400"/>
              <a:t> </a:t>
            </a:r>
            <a:r>
              <a:rPr lang="en-US" sz="2400">
                <a:solidFill>
                  <a:schemeClr val="tx2"/>
                </a:solidFill>
              </a:rPr>
              <a:t>gold tones can suggest nostalgia.</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28600"/>
            <a:ext cx="2971800" cy="609600"/>
          </a:xfrm>
        </p:spPr>
        <p:txBody>
          <a:bodyPr/>
          <a:lstStyle/>
          <a:p>
            <a:pPr algn="l"/>
            <a:r>
              <a:rPr lang="en-US" sz="3200"/>
              <a:t>Color in </a:t>
            </a:r>
            <a:r>
              <a:rPr lang="en-US" sz="3200" i="1"/>
              <a:t>Gattaca</a:t>
            </a:r>
          </a:p>
        </p:txBody>
      </p:sp>
      <p:sp>
        <p:nvSpPr>
          <p:cNvPr id="46083" name="Rectangle 3"/>
          <p:cNvSpPr>
            <a:spLocks noGrp="1" noChangeArrowheads="1"/>
          </p:cNvSpPr>
          <p:nvPr>
            <p:ph type="body" sz="half" idx="1"/>
          </p:nvPr>
        </p:nvSpPr>
        <p:spPr>
          <a:xfrm>
            <a:off x="304800" y="914400"/>
            <a:ext cx="4191000" cy="4343400"/>
          </a:xfrm>
        </p:spPr>
        <p:txBody>
          <a:bodyPr/>
          <a:lstStyle/>
          <a:p>
            <a:r>
              <a:rPr lang="en-US" sz="2400"/>
              <a:t>There are two main color cues in Gattaca: blues and amber-gold tones.</a:t>
            </a:r>
          </a:p>
          <a:p>
            <a:pPr lvl="1"/>
            <a:r>
              <a:rPr lang="en-US"/>
              <a:t>The blues are used mainly in the present action of the story</a:t>
            </a:r>
          </a:p>
          <a:p>
            <a:pPr lvl="1"/>
            <a:r>
              <a:rPr lang="en-US"/>
              <a:t>The ambers are used in the flashback- reminiscent scenes and the Vincent/Irene “love” scenes </a:t>
            </a:r>
          </a:p>
        </p:txBody>
      </p:sp>
      <p:sp>
        <p:nvSpPr>
          <p:cNvPr id="46084" name="Rectangle 4"/>
          <p:cNvSpPr>
            <a:spLocks noGrp="1" noChangeArrowheads="1"/>
          </p:cNvSpPr>
          <p:nvPr>
            <p:ph type="body" sz="half" idx="2"/>
          </p:nvPr>
        </p:nvSpPr>
        <p:spPr>
          <a:xfrm>
            <a:off x="228600" y="5181600"/>
            <a:ext cx="8915400" cy="1447800"/>
          </a:xfrm>
        </p:spPr>
        <p:txBody>
          <a:bodyPr/>
          <a:lstStyle/>
          <a:p>
            <a:pPr>
              <a:lnSpc>
                <a:spcPct val="90000"/>
              </a:lnSpc>
              <a:buFontTx/>
              <a:buNone/>
            </a:pPr>
            <a:r>
              <a:rPr lang="en-US" sz="2400"/>
              <a:t>	</a:t>
            </a:r>
            <a:r>
              <a:rPr lang="en-US" sz="2400">
                <a:solidFill>
                  <a:schemeClr val="folHlink"/>
                </a:solidFill>
              </a:rPr>
              <a:t>The colors provide an interesting visual contrast, as well as carrying symbolic weight.  Blue, while lending a depressing trapped feeling, seems to represent truth. The amber, although an emotionally warm color, suggests a taint in Vincent’s life.</a:t>
            </a:r>
          </a:p>
        </p:txBody>
      </p:sp>
      <p:pic>
        <p:nvPicPr>
          <p:cNvPr id="46085" name="Picture 5" descr="D:\Vincent Jerome Launch.jpg"/>
          <p:cNvPicPr>
            <a:picLocks noChangeAspect="1" noChangeArrowheads="1"/>
          </p:cNvPicPr>
          <p:nvPr/>
        </p:nvPicPr>
        <p:blipFill>
          <a:blip r:embed="rId3"/>
          <a:srcRect/>
          <a:stretch>
            <a:fillRect/>
          </a:stretch>
        </p:blipFill>
        <p:spPr bwMode="auto">
          <a:xfrm>
            <a:off x="5181600" y="228600"/>
            <a:ext cx="3124200" cy="2343150"/>
          </a:xfrm>
          <a:prstGeom prst="rect">
            <a:avLst/>
          </a:prstGeom>
          <a:noFill/>
        </p:spPr>
      </p:pic>
      <p:pic>
        <p:nvPicPr>
          <p:cNvPr id="46086" name="Picture 6" descr="D:\Family Back1.jpg"/>
          <p:cNvPicPr>
            <a:picLocks noChangeAspect="1" noChangeArrowheads="1"/>
          </p:cNvPicPr>
          <p:nvPr/>
        </p:nvPicPr>
        <p:blipFill>
          <a:blip r:embed="rId4"/>
          <a:srcRect/>
          <a:stretch>
            <a:fillRect/>
          </a:stretch>
        </p:blipFill>
        <p:spPr bwMode="auto">
          <a:xfrm>
            <a:off x="5181600" y="2819400"/>
            <a:ext cx="3124200" cy="23431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half" idx="1"/>
          </p:nvPr>
        </p:nvSpPr>
        <p:spPr>
          <a:xfrm>
            <a:off x="304800" y="3352800"/>
            <a:ext cx="3352800" cy="1981200"/>
          </a:xfrm>
        </p:spPr>
        <p:txBody>
          <a:bodyPr/>
          <a:lstStyle/>
          <a:p>
            <a:pPr>
              <a:buFontTx/>
              <a:buNone/>
            </a:pPr>
            <a:r>
              <a:rPr lang="en-US"/>
              <a:t>	</a:t>
            </a:r>
            <a:r>
              <a:rPr lang="en-US" sz="2400">
                <a:solidFill>
                  <a:schemeClr val="folHlink"/>
                </a:solidFill>
              </a:rPr>
              <a:t>The blue spotlighting in this extreme close-up exposes the truth of the identity of the director’s murder.</a:t>
            </a:r>
          </a:p>
        </p:txBody>
      </p:sp>
      <p:sp>
        <p:nvSpPr>
          <p:cNvPr id="47108" name="Rectangle 4"/>
          <p:cNvSpPr>
            <a:spLocks noGrp="1" noChangeArrowheads="1"/>
          </p:cNvSpPr>
          <p:nvPr>
            <p:ph type="body" sz="half" idx="2"/>
          </p:nvPr>
        </p:nvSpPr>
        <p:spPr>
          <a:xfrm>
            <a:off x="3352800" y="1981200"/>
            <a:ext cx="3124200" cy="4648200"/>
          </a:xfrm>
        </p:spPr>
        <p:txBody>
          <a:bodyPr/>
          <a:lstStyle/>
          <a:p>
            <a:pPr>
              <a:lnSpc>
                <a:spcPct val="90000"/>
              </a:lnSpc>
              <a:buFontTx/>
              <a:buNone/>
            </a:pPr>
            <a:r>
              <a:rPr lang="en-US" sz="2400"/>
              <a:t>	</a:t>
            </a:r>
            <a:r>
              <a:rPr lang="en-US" sz="2400">
                <a:solidFill>
                  <a:schemeClr val="folHlink"/>
                </a:solidFill>
              </a:rPr>
              <a:t>Here the streaks of gold lighting taint the three people involved with the identity sale.  Vincent and the broker are tainted as they literally buy Jerome, forcing him to remain a non-entity in society, trapped by his perhaps faulty views of his own worth. </a:t>
            </a:r>
          </a:p>
        </p:txBody>
      </p:sp>
      <p:sp>
        <p:nvSpPr>
          <p:cNvPr id="47109" name="Rectangle 5"/>
          <p:cNvSpPr>
            <a:spLocks noGrp="1" noChangeArrowheads="1"/>
          </p:cNvSpPr>
          <p:nvPr>
            <p:ph type="title"/>
          </p:nvPr>
        </p:nvSpPr>
        <p:spPr>
          <a:xfrm>
            <a:off x="685800" y="228600"/>
            <a:ext cx="3124200" cy="762000"/>
          </a:xfrm>
          <a:noFill/>
          <a:ln/>
        </p:spPr>
        <p:txBody>
          <a:bodyPr/>
          <a:lstStyle/>
          <a:p>
            <a:pPr algn="l"/>
            <a:r>
              <a:rPr lang="en-US" sz="3200"/>
              <a:t>Color in </a:t>
            </a:r>
            <a:r>
              <a:rPr lang="en-US" sz="3200" i="1"/>
              <a:t>Gattaca</a:t>
            </a:r>
          </a:p>
        </p:txBody>
      </p:sp>
      <p:sp>
        <p:nvSpPr>
          <p:cNvPr id="47110" name="Text Box 6"/>
          <p:cNvSpPr txBox="1">
            <a:spLocks noChangeArrowheads="1"/>
          </p:cNvSpPr>
          <p:nvPr/>
        </p:nvSpPr>
        <p:spPr bwMode="auto">
          <a:xfrm>
            <a:off x="3733800" y="762000"/>
            <a:ext cx="5410200" cy="1187450"/>
          </a:xfrm>
          <a:prstGeom prst="rect">
            <a:avLst/>
          </a:prstGeom>
          <a:noFill/>
          <a:ln w="9525">
            <a:noFill/>
            <a:miter lim="800000"/>
            <a:headEnd/>
            <a:tailEnd/>
          </a:ln>
          <a:effectLst/>
        </p:spPr>
        <p:txBody>
          <a:bodyPr>
            <a:spAutoFit/>
          </a:bodyPr>
          <a:lstStyle/>
          <a:p>
            <a:pPr>
              <a:spcBef>
                <a:spcPct val="50000"/>
              </a:spcBef>
            </a:pPr>
            <a:r>
              <a:rPr lang="en-US" sz="2400"/>
              <a:t>The spotlighting of these two colors advances our understanding of their symbolism.</a:t>
            </a:r>
          </a:p>
        </p:txBody>
      </p:sp>
      <p:pic>
        <p:nvPicPr>
          <p:cNvPr id="47111" name="Picture 7" descr="D:\Clue Illimuniated Close.jpg"/>
          <p:cNvPicPr>
            <a:picLocks noChangeAspect="1" noChangeArrowheads="1"/>
          </p:cNvPicPr>
          <p:nvPr/>
        </p:nvPicPr>
        <p:blipFill>
          <a:blip r:embed="rId3"/>
          <a:srcRect/>
          <a:stretch>
            <a:fillRect/>
          </a:stretch>
        </p:blipFill>
        <p:spPr bwMode="auto">
          <a:xfrm>
            <a:off x="609600" y="1143000"/>
            <a:ext cx="3048000" cy="2286000"/>
          </a:xfrm>
          <a:prstGeom prst="rect">
            <a:avLst/>
          </a:prstGeom>
          <a:noFill/>
        </p:spPr>
      </p:pic>
      <p:pic>
        <p:nvPicPr>
          <p:cNvPr id="47112" name="Picture 8" descr="D:\Vincent and Broker Light.jpg"/>
          <p:cNvPicPr>
            <a:picLocks noChangeAspect="1" noChangeArrowheads="1"/>
          </p:cNvPicPr>
          <p:nvPr/>
        </p:nvPicPr>
        <p:blipFill>
          <a:blip r:embed="rId4"/>
          <a:srcRect/>
          <a:stretch>
            <a:fillRect/>
          </a:stretch>
        </p:blipFill>
        <p:spPr bwMode="auto">
          <a:xfrm>
            <a:off x="6400800" y="1600200"/>
            <a:ext cx="2743200" cy="2057400"/>
          </a:xfrm>
          <a:prstGeom prst="rect">
            <a:avLst/>
          </a:prstGeom>
          <a:noFill/>
        </p:spPr>
      </p:pic>
      <p:pic>
        <p:nvPicPr>
          <p:cNvPr id="47113" name="Picture 9" descr="D:\Jerome Amber.jpg"/>
          <p:cNvPicPr>
            <a:picLocks noChangeAspect="1" noChangeArrowheads="1"/>
          </p:cNvPicPr>
          <p:nvPr/>
        </p:nvPicPr>
        <p:blipFill>
          <a:blip r:embed="rId5"/>
          <a:srcRect/>
          <a:stretch>
            <a:fillRect/>
          </a:stretch>
        </p:blipFill>
        <p:spPr bwMode="auto">
          <a:xfrm>
            <a:off x="6400800" y="3810000"/>
            <a:ext cx="2743200" cy="2057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1027"/>
          <p:cNvSpPr>
            <a:spLocks noGrp="1" noChangeArrowheads="1"/>
          </p:cNvSpPr>
          <p:nvPr>
            <p:ph type="body" sz="half" idx="1"/>
          </p:nvPr>
        </p:nvSpPr>
        <p:spPr>
          <a:xfrm>
            <a:off x="304800" y="304800"/>
            <a:ext cx="4191000" cy="2667000"/>
          </a:xfrm>
        </p:spPr>
        <p:txBody>
          <a:bodyPr/>
          <a:lstStyle/>
          <a:p>
            <a:pPr>
              <a:lnSpc>
                <a:spcPct val="90000"/>
              </a:lnSpc>
              <a:buFontTx/>
              <a:buNone/>
            </a:pPr>
            <a:r>
              <a:rPr lang="en-US" sz="2400"/>
              <a:t>	</a:t>
            </a:r>
            <a:r>
              <a:rPr lang="en-US" sz="2400">
                <a:solidFill>
                  <a:schemeClr val="folHlink"/>
                </a:solidFill>
              </a:rPr>
              <a:t>Although Jerome is somewhat trapped by the bars on the shower/incinerator door, he is in a sense finally succeeding at something he set out to accomplish, his death.  The truth is that he is finally at peace with himself.</a:t>
            </a:r>
          </a:p>
        </p:txBody>
      </p:sp>
      <p:sp>
        <p:nvSpPr>
          <p:cNvPr id="61444" name="Rectangle 1028"/>
          <p:cNvSpPr>
            <a:spLocks noGrp="1" noChangeArrowheads="1"/>
          </p:cNvSpPr>
          <p:nvPr>
            <p:ph type="body" sz="half" idx="2"/>
          </p:nvPr>
        </p:nvSpPr>
        <p:spPr>
          <a:xfrm>
            <a:off x="4724400" y="304800"/>
            <a:ext cx="3810000" cy="2667000"/>
          </a:xfrm>
        </p:spPr>
        <p:txBody>
          <a:bodyPr/>
          <a:lstStyle/>
          <a:p>
            <a:pPr>
              <a:lnSpc>
                <a:spcPct val="90000"/>
              </a:lnSpc>
              <a:buFontTx/>
              <a:buNone/>
            </a:pPr>
            <a:r>
              <a:rPr lang="en-US" sz="2400"/>
              <a:t>	</a:t>
            </a:r>
            <a:r>
              <a:rPr lang="en-US" sz="2400">
                <a:solidFill>
                  <a:schemeClr val="folHlink"/>
                </a:solidFill>
              </a:rPr>
              <a:t>The gold lighting, explained contextually by the fire, turns Jerome’s silver medal to gold, as he finally succeeds.  This success is tainted, however, as he is only succeeding at suicide.</a:t>
            </a:r>
          </a:p>
        </p:txBody>
      </p:sp>
      <p:pic>
        <p:nvPicPr>
          <p:cNvPr id="61445" name="Picture 1029" descr="D:\Jerome Fore Bars Back.jpg"/>
          <p:cNvPicPr>
            <a:picLocks noChangeAspect="1" noChangeArrowheads="1"/>
          </p:cNvPicPr>
          <p:nvPr/>
        </p:nvPicPr>
        <p:blipFill>
          <a:blip r:embed="rId3"/>
          <a:srcRect/>
          <a:stretch>
            <a:fillRect/>
          </a:stretch>
        </p:blipFill>
        <p:spPr bwMode="auto">
          <a:xfrm>
            <a:off x="609600" y="3352800"/>
            <a:ext cx="3810000" cy="2857500"/>
          </a:xfrm>
          <a:prstGeom prst="rect">
            <a:avLst/>
          </a:prstGeom>
          <a:noFill/>
        </p:spPr>
      </p:pic>
      <p:pic>
        <p:nvPicPr>
          <p:cNvPr id="61446" name="Picture 1030" descr="D:\Medal2.jpg"/>
          <p:cNvPicPr>
            <a:picLocks noChangeAspect="1" noChangeArrowheads="1"/>
          </p:cNvPicPr>
          <p:nvPr/>
        </p:nvPicPr>
        <p:blipFill>
          <a:blip r:embed="rId4"/>
          <a:srcRect/>
          <a:stretch>
            <a:fillRect/>
          </a:stretch>
        </p:blipFill>
        <p:spPr bwMode="auto">
          <a:xfrm>
            <a:off x="5105400" y="3352800"/>
            <a:ext cx="3733800" cy="28003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228600"/>
            <a:ext cx="7772400" cy="1143000"/>
          </a:xfrm>
        </p:spPr>
        <p:txBody>
          <a:bodyPr/>
          <a:lstStyle/>
          <a:p>
            <a:r>
              <a:rPr lang="en-US" sz="4800"/>
              <a:t>The Secret Code of Filming</a:t>
            </a:r>
            <a:br>
              <a:rPr lang="en-US" sz="4800"/>
            </a:br>
            <a:r>
              <a:rPr lang="en-US"/>
              <a:t>Mise en sc</a:t>
            </a:r>
            <a:r>
              <a:rPr lang="en-US">
                <a:cs typeface="Times New Roman" pitchFamily="18" charset="0"/>
              </a:rPr>
              <a:t>ène</a:t>
            </a:r>
          </a:p>
        </p:txBody>
      </p:sp>
      <p:sp>
        <p:nvSpPr>
          <p:cNvPr id="95235" name="Rectangle 3"/>
          <p:cNvSpPr>
            <a:spLocks noGrp="1" noChangeArrowheads="1"/>
          </p:cNvSpPr>
          <p:nvPr>
            <p:ph type="body" sz="half" idx="1"/>
          </p:nvPr>
        </p:nvSpPr>
        <p:spPr>
          <a:xfrm>
            <a:off x="685800" y="1447800"/>
            <a:ext cx="3810000" cy="3810000"/>
          </a:xfrm>
        </p:spPr>
        <p:txBody>
          <a:bodyPr/>
          <a:lstStyle/>
          <a:p>
            <a:pPr>
              <a:lnSpc>
                <a:spcPct val="90000"/>
              </a:lnSpc>
            </a:pPr>
            <a:endParaRPr lang="en-US" sz="2400"/>
          </a:p>
          <a:p>
            <a:pPr>
              <a:lnSpc>
                <a:spcPct val="90000"/>
              </a:lnSpc>
            </a:pPr>
            <a:r>
              <a:rPr lang="en-US" sz="3200"/>
              <a:t>Contrasts</a:t>
            </a:r>
          </a:p>
          <a:p>
            <a:pPr>
              <a:lnSpc>
                <a:spcPct val="90000"/>
              </a:lnSpc>
            </a:pPr>
            <a:endParaRPr lang="en-US" sz="3200"/>
          </a:p>
          <a:p>
            <a:pPr>
              <a:lnSpc>
                <a:spcPct val="90000"/>
              </a:lnSpc>
            </a:pPr>
            <a:r>
              <a:rPr lang="en-US" sz="3200"/>
              <a:t>Character Placements</a:t>
            </a:r>
          </a:p>
          <a:p>
            <a:pPr>
              <a:lnSpc>
                <a:spcPct val="90000"/>
              </a:lnSpc>
            </a:pPr>
            <a:endParaRPr lang="en-US" sz="3200"/>
          </a:p>
          <a:p>
            <a:pPr>
              <a:lnSpc>
                <a:spcPct val="90000"/>
              </a:lnSpc>
            </a:pPr>
            <a:r>
              <a:rPr lang="en-US" sz="3200"/>
              <a:t>Elements of Set Composition</a:t>
            </a:r>
          </a:p>
        </p:txBody>
      </p:sp>
      <p:sp>
        <p:nvSpPr>
          <p:cNvPr id="95236" name="Rectangle 4"/>
          <p:cNvSpPr>
            <a:spLocks noGrp="1" noChangeArrowheads="1"/>
          </p:cNvSpPr>
          <p:nvPr>
            <p:ph type="body" sz="half" idx="2"/>
          </p:nvPr>
        </p:nvSpPr>
        <p:spPr>
          <a:xfrm>
            <a:off x="4648200" y="1524000"/>
            <a:ext cx="3810000" cy="3886200"/>
          </a:xfrm>
        </p:spPr>
        <p:txBody>
          <a:bodyPr/>
          <a:lstStyle/>
          <a:p>
            <a:pPr>
              <a:lnSpc>
                <a:spcPct val="90000"/>
              </a:lnSpc>
            </a:pPr>
            <a:endParaRPr lang="en-US" sz="2400"/>
          </a:p>
          <a:p>
            <a:pPr>
              <a:lnSpc>
                <a:spcPct val="90000"/>
              </a:lnSpc>
            </a:pPr>
            <a:r>
              <a:rPr lang="en-US" sz="2400"/>
              <a:t>Mise en sc</a:t>
            </a:r>
            <a:r>
              <a:rPr lang="en-US" sz="2400">
                <a:cs typeface="Times New Roman" pitchFamily="18" charset="0"/>
              </a:rPr>
              <a:t>ène (pronounced meez on sen) was originally a French theatrical term meaning “placing on the stage.”</a:t>
            </a:r>
          </a:p>
          <a:p>
            <a:pPr>
              <a:lnSpc>
                <a:spcPct val="90000"/>
              </a:lnSpc>
            </a:pPr>
            <a:endParaRPr lang="en-US" sz="2400">
              <a:cs typeface="Times New Roman" pitchFamily="18" charset="0"/>
            </a:endParaRPr>
          </a:p>
          <a:p>
            <a:pPr>
              <a:lnSpc>
                <a:spcPct val="90000"/>
              </a:lnSpc>
            </a:pPr>
            <a:r>
              <a:rPr lang="en-US" sz="2400">
                <a:cs typeface="Times New Roman" pitchFamily="18" charset="0"/>
              </a:rPr>
              <a:t>In film, it refers to how the filmmaker arranges the objects and people within the frame of the shot.</a:t>
            </a:r>
          </a:p>
        </p:txBody>
      </p:sp>
      <p:sp>
        <p:nvSpPr>
          <p:cNvPr id="95237" name="Text Box 5"/>
          <p:cNvSpPr txBox="1">
            <a:spLocks noChangeArrowheads="1"/>
          </p:cNvSpPr>
          <p:nvPr/>
        </p:nvSpPr>
        <p:spPr bwMode="auto">
          <a:xfrm>
            <a:off x="685800" y="5486400"/>
            <a:ext cx="7696200" cy="1066800"/>
          </a:xfrm>
          <a:prstGeom prst="rect">
            <a:avLst/>
          </a:prstGeom>
          <a:noFill/>
          <a:ln w="9525">
            <a:noFill/>
            <a:miter lim="800000"/>
            <a:headEnd/>
            <a:tailEnd/>
          </a:ln>
          <a:effectLst/>
        </p:spPr>
        <p:txBody>
          <a:bodyPr>
            <a:spAutoFit/>
          </a:bodyPr>
          <a:lstStyle/>
          <a:p>
            <a:pPr algn="ctr">
              <a:spcBef>
                <a:spcPct val="50000"/>
              </a:spcBef>
            </a:pPr>
            <a:r>
              <a:rPr lang="en-US" sz="3200">
                <a:solidFill>
                  <a:schemeClr val="accent1"/>
                </a:solidFill>
              </a:rPr>
              <a:t>Theory of organic form: form and content </a:t>
            </a:r>
            <a:br>
              <a:rPr lang="en-US" sz="3200">
                <a:solidFill>
                  <a:schemeClr val="accent1"/>
                </a:solidFill>
              </a:rPr>
            </a:br>
            <a:r>
              <a:rPr lang="en-US" sz="3200">
                <a:solidFill>
                  <a:schemeClr val="accent1"/>
                </a:solidFill>
              </a:rPr>
              <a:t>are mutually dependent in any art form.</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228600"/>
            <a:ext cx="7772400" cy="609600"/>
          </a:xfrm>
        </p:spPr>
        <p:txBody>
          <a:bodyPr/>
          <a:lstStyle/>
          <a:p>
            <a:r>
              <a:rPr lang="en-US" sz="3600"/>
              <a:t>Contrasts</a:t>
            </a:r>
          </a:p>
        </p:txBody>
      </p:sp>
      <p:sp>
        <p:nvSpPr>
          <p:cNvPr id="96259" name="Rectangle 3"/>
          <p:cNvSpPr>
            <a:spLocks noGrp="1" noChangeArrowheads="1"/>
          </p:cNvSpPr>
          <p:nvPr>
            <p:ph type="body" sz="half" idx="1"/>
          </p:nvPr>
        </p:nvSpPr>
        <p:spPr>
          <a:xfrm>
            <a:off x="228600" y="838200"/>
            <a:ext cx="4267200" cy="5486400"/>
          </a:xfrm>
        </p:spPr>
        <p:txBody>
          <a:bodyPr/>
          <a:lstStyle/>
          <a:p>
            <a:pPr>
              <a:lnSpc>
                <a:spcPct val="90000"/>
              </a:lnSpc>
            </a:pPr>
            <a:r>
              <a:rPr lang="en-US" sz="2400"/>
              <a:t>The human eye automatically attempts to unify various elements within a composition.  In most cases, the eye sees the items individually before integrating them.</a:t>
            </a:r>
            <a:br>
              <a:rPr lang="en-US" sz="2400"/>
            </a:br>
            <a:endParaRPr lang="en-US" sz="2400"/>
          </a:p>
          <a:p>
            <a:pPr>
              <a:lnSpc>
                <a:spcPct val="90000"/>
              </a:lnSpc>
            </a:pPr>
            <a:r>
              <a:rPr lang="en-US" sz="2400"/>
              <a:t>The area of an image that most immediately attracts our attention is the </a:t>
            </a:r>
            <a:r>
              <a:rPr lang="en-US" sz="2400">
                <a:solidFill>
                  <a:schemeClr val="folHlink"/>
                </a:solidFill>
              </a:rPr>
              <a:t>dominant contrast</a:t>
            </a:r>
            <a:r>
              <a:rPr lang="en-US" sz="2400"/>
              <a:t>, or the dominant.  This effect can be achieved through color, spacing, size,  movement, and lighting effects</a:t>
            </a:r>
            <a:r>
              <a:rPr lang="en-US"/>
              <a:t>.</a:t>
            </a:r>
            <a:endParaRPr lang="en-US" sz="2400"/>
          </a:p>
        </p:txBody>
      </p:sp>
      <p:sp>
        <p:nvSpPr>
          <p:cNvPr id="96260" name="Rectangle 4"/>
          <p:cNvSpPr>
            <a:spLocks noGrp="1" noChangeArrowheads="1"/>
          </p:cNvSpPr>
          <p:nvPr>
            <p:ph type="body" sz="half" idx="2"/>
          </p:nvPr>
        </p:nvSpPr>
        <p:spPr>
          <a:xfrm>
            <a:off x="4800600" y="914400"/>
            <a:ext cx="4343400" cy="1828800"/>
          </a:xfrm>
        </p:spPr>
        <p:txBody>
          <a:bodyPr/>
          <a:lstStyle/>
          <a:p>
            <a:pPr>
              <a:lnSpc>
                <a:spcPct val="90000"/>
              </a:lnSpc>
            </a:pPr>
            <a:r>
              <a:rPr lang="en-US" sz="2400"/>
              <a:t>After we take in the dominant, our eye scans the </a:t>
            </a:r>
            <a:r>
              <a:rPr lang="en-US" sz="2400">
                <a:solidFill>
                  <a:schemeClr val="folHlink"/>
                </a:solidFill>
              </a:rPr>
              <a:t>subsidiary contrasts</a:t>
            </a:r>
            <a:r>
              <a:rPr lang="en-US" sz="2400"/>
              <a:t> that the artist has arrange as counter balancing devices.</a:t>
            </a:r>
          </a:p>
        </p:txBody>
      </p:sp>
      <p:pic>
        <p:nvPicPr>
          <p:cNvPr id="96261" name="Picture 5" descr="D:\Vincent Portrait Jerome.jpg"/>
          <p:cNvPicPr>
            <a:picLocks noChangeAspect="1" noChangeArrowheads="1"/>
          </p:cNvPicPr>
          <p:nvPr/>
        </p:nvPicPr>
        <p:blipFill>
          <a:blip r:embed="rId3"/>
          <a:srcRect/>
          <a:stretch>
            <a:fillRect/>
          </a:stretch>
        </p:blipFill>
        <p:spPr bwMode="auto">
          <a:xfrm>
            <a:off x="5867400" y="2667000"/>
            <a:ext cx="2819400" cy="2114550"/>
          </a:xfrm>
          <a:prstGeom prst="rect">
            <a:avLst/>
          </a:prstGeom>
          <a:noFill/>
        </p:spPr>
      </p:pic>
      <p:sp>
        <p:nvSpPr>
          <p:cNvPr id="96262" name="Text Box 6"/>
          <p:cNvSpPr txBox="1">
            <a:spLocks noChangeArrowheads="1"/>
          </p:cNvSpPr>
          <p:nvPr/>
        </p:nvSpPr>
        <p:spPr bwMode="auto">
          <a:xfrm>
            <a:off x="4343400" y="4724400"/>
            <a:ext cx="5105400" cy="1917700"/>
          </a:xfrm>
          <a:prstGeom prst="rect">
            <a:avLst/>
          </a:prstGeom>
          <a:noFill/>
          <a:ln w="9525">
            <a:noFill/>
            <a:miter lim="800000"/>
            <a:headEnd/>
            <a:tailEnd/>
          </a:ln>
          <a:effectLst/>
        </p:spPr>
        <p:txBody>
          <a:bodyPr>
            <a:spAutoFit/>
          </a:bodyPr>
          <a:lstStyle/>
          <a:p>
            <a:pPr>
              <a:spcBef>
                <a:spcPct val="50000"/>
              </a:spcBef>
            </a:pPr>
            <a:r>
              <a:rPr lang="en-US" sz="2400">
                <a:solidFill>
                  <a:schemeClr val="folHlink"/>
                </a:solidFill>
              </a:rPr>
              <a:t>In this frame, we are drawn to the portrait of Jerome before we see Vincent, which stresses both the tragedy of the loss of Jerome’s identity and Vincent’s moral culpability to us.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762000" y="304800"/>
            <a:ext cx="7772400" cy="762000"/>
          </a:xfrm>
        </p:spPr>
        <p:txBody>
          <a:bodyPr/>
          <a:lstStyle/>
          <a:p>
            <a:r>
              <a:rPr lang="en-US" sz="3200"/>
              <a:t>Character Placement</a:t>
            </a:r>
            <a:br>
              <a:rPr lang="en-US" sz="3200"/>
            </a:br>
            <a:r>
              <a:rPr lang="en-US" sz="2800">
                <a:solidFill>
                  <a:schemeClr val="tx1"/>
                </a:solidFill>
              </a:rPr>
              <a:t>Framing: The areas of the frame </a:t>
            </a:r>
            <a:br>
              <a:rPr lang="en-US" sz="2800">
                <a:solidFill>
                  <a:schemeClr val="tx1"/>
                </a:solidFill>
              </a:rPr>
            </a:br>
            <a:r>
              <a:rPr lang="en-US" sz="2800">
                <a:solidFill>
                  <a:schemeClr val="tx1"/>
                </a:solidFill>
              </a:rPr>
              <a:t>affect the significance of the subject</a:t>
            </a:r>
          </a:p>
        </p:txBody>
      </p:sp>
      <p:sp>
        <p:nvSpPr>
          <p:cNvPr id="97283" name="Rectangle 3"/>
          <p:cNvSpPr>
            <a:spLocks noGrp="1" noChangeArrowheads="1"/>
          </p:cNvSpPr>
          <p:nvPr>
            <p:ph type="body" sz="half" idx="1"/>
          </p:nvPr>
        </p:nvSpPr>
        <p:spPr>
          <a:xfrm>
            <a:off x="381000" y="1676400"/>
            <a:ext cx="4191000" cy="4800600"/>
          </a:xfrm>
        </p:spPr>
        <p:txBody>
          <a:bodyPr/>
          <a:lstStyle/>
          <a:p>
            <a:pPr>
              <a:lnSpc>
                <a:spcPct val="90000"/>
              </a:lnSpc>
            </a:pPr>
            <a:r>
              <a:rPr lang="en-US" sz="2400"/>
              <a:t>The area near the top of the frame can suggest ideas dealing with power, authority, and aspiration. A positive character placed there could seem in control of his/her situation, while a negative character placed there could seem threatening.</a:t>
            </a:r>
            <a:br>
              <a:rPr lang="en-US" sz="2400"/>
            </a:br>
            <a:endParaRPr lang="en-US" sz="2400"/>
          </a:p>
          <a:p>
            <a:pPr>
              <a:lnSpc>
                <a:spcPct val="90000"/>
              </a:lnSpc>
            </a:pPr>
            <a:r>
              <a:rPr lang="en-US" sz="2400"/>
              <a:t>The areas near the bottom of the frame tend to suggest subservience, vulnerability, and powerlessness.</a:t>
            </a:r>
          </a:p>
        </p:txBody>
      </p:sp>
      <p:sp>
        <p:nvSpPr>
          <p:cNvPr id="97284" name="Rectangle 4"/>
          <p:cNvSpPr>
            <a:spLocks noGrp="1" noChangeArrowheads="1"/>
          </p:cNvSpPr>
          <p:nvPr>
            <p:ph type="body" sz="half" idx="2"/>
          </p:nvPr>
        </p:nvSpPr>
        <p:spPr>
          <a:xfrm>
            <a:off x="4724400" y="1447800"/>
            <a:ext cx="3810000" cy="2057400"/>
          </a:xfrm>
        </p:spPr>
        <p:txBody>
          <a:bodyPr/>
          <a:lstStyle/>
          <a:p>
            <a:r>
              <a:rPr lang="en-US" sz="2400"/>
              <a:t>The areas to the left and right edges of the frame suggest insignificance, because they are farthest removed from the center.</a:t>
            </a:r>
          </a:p>
        </p:txBody>
      </p:sp>
      <p:pic>
        <p:nvPicPr>
          <p:cNvPr id="97285" name="Picture 5" descr="D:\Vincent Irene Car.jpg"/>
          <p:cNvPicPr>
            <a:picLocks noChangeAspect="1" noChangeArrowheads="1"/>
          </p:cNvPicPr>
          <p:nvPr/>
        </p:nvPicPr>
        <p:blipFill>
          <a:blip r:embed="rId3"/>
          <a:srcRect/>
          <a:stretch>
            <a:fillRect/>
          </a:stretch>
        </p:blipFill>
        <p:spPr bwMode="auto">
          <a:xfrm>
            <a:off x="5257800" y="3352800"/>
            <a:ext cx="2819400" cy="2114550"/>
          </a:xfrm>
          <a:prstGeom prst="rect">
            <a:avLst/>
          </a:prstGeom>
          <a:noFill/>
        </p:spPr>
      </p:pic>
      <p:sp>
        <p:nvSpPr>
          <p:cNvPr id="97286" name="Text Box 6"/>
          <p:cNvSpPr txBox="1">
            <a:spLocks noChangeArrowheads="1"/>
          </p:cNvSpPr>
          <p:nvPr/>
        </p:nvSpPr>
        <p:spPr bwMode="auto">
          <a:xfrm>
            <a:off x="4419600" y="5410200"/>
            <a:ext cx="4724400" cy="1187450"/>
          </a:xfrm>
          <a:prstGeom prst="rect">
            <a:avLst/>
          </a:prstGeom>
          <a:noFill/>
          <a:ln w="9525">
            <a:noFill/>
            <a:miter lim="800000"/>
            <a:headEnd/>
            <a:tailEnd/>
          </a:ln>
          <a:effectLst/>
        </p:spPr>
        <p:txBody>
          <a:bodyPr>
            <a:spAutoFit/>
          </a:bodyPr>
          <a:lstStyle/>
          <a:p>
            <a:pPr>
              <a:spcBef>
                <a:spcPct val="50000"/>
              </a:spcBef>
            </a:pPr>
            <a:r>
              <a:rPr lang="en-US" sz="2400">
                <a:solidFill>
                  <a:schemeClr val="folHlink"/>
                </a:solidFill>
              </a:rPr>
              <a:t>Irene is in a position of power over Vincent here, as she can decide to either accept or reject him.</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3200"/>
              <a:t>Character Placement</a:t>
            </a:r>
            <a:br>
              <a:rPr lang="en-US" sz="3200"/>
            </a:br>
            <a:r>
              <a:rPr lang="en-US" sz="2800">
                <a:solidFill>
                  <a:schemeClr val="tx1"/>
                </a:solidFill>
              </a:rPr>
              <a:t>Proxemics: The distance between the camera and the subjects affects the significance of the subject</a:t>
            </a:r>
          </a:p>
        </p:txBody>
      </p:sp>
      <p:sp>
        <p:nvSpPr>
          <p:cNvPr id="98307" name="Rectangle 3"/>
          <p:cNvSpPr>
            <a:spLocks noGrp="1" noChangeArrowheads="1"/>
          </p:cNvSpPr>
          <p:nvPr>
            <p:ph type="body" sz="half" idx="1"/>
          </p:nvPr>
        </p:nvSpPr>
        <p:spPr>
          <a:xfrm>
            <a:off x="304800" y="1981200"/>
            <a:ext cx="8839200" cy="4572000"/>
          </a:xfrm>
        </p:spPr>
        <p:txBody>
          <a:bodyPr/>
          <a:lstStyle/>
          <a:p>
            <a:r>
              <a:rPr lang="en-US" sz="2400" i="1"/>
              <a:t>Proxemic patterns</a:t>
            </a:r>
            <a:r>
              <a:rPr lang="en-US" sz="2400"/>
              <a:t> refer to the relationships of organisms within a given space.</a:t>
            </a:r>
            <a:br>
              <a:rPr lang="en-US" sz="2400"/>
            </a:br>
            <a:endParaRPr lang="en-US" sz="2400"/>
          </a:p>
          <a:p>
            <a:r>
              <a:rPr lang="en-US" sz="2400"/>
              <a:t>The greater the distance between the camera and the subject the more emotionally neutral we remain to them.  </a:t>
            </a:r>
            <a:br>
              <a:rPr lang="en-US" sz="2400"/>
            </a:br>
            <a:endParaRPr lang="en-US" sz="2400"/>
          </a:p>
          <a:p>
            <a:r>
              <a:rPr lang="en-US" sz="2400"/>
              <a:t>The closer we are to a character, generally speaking, the more emotionally involved we become. </a:t>
            </a:r>
          </a:p>
          <a:p>
            <a:endParaRPr lang="en-US" sz="2400"/>
          </a:p>
          <a:p>
            <a:r>
              <a:rPr lang="en-US" sz="2400"/>
              <a:t>The proxemic distances correspond roughly to the shots.</a:t>
            </a:r>
            <a:endParaRPr lang="en-US"/>
          </a:p>
        </p:txBody>
      </p:sp>
      <p:sp>
        <p:nvSpPr>
          <p:cNvPr id="98308" name="Rectangle 4"/>
          <p:cNvSpPr>
            <a:spLocks noGrp="1" noChangeArrowheads="1"/>
          </p:cNvSpPr>
          <p:nvPr>
            <p:ph type="body" sz="half" idx="2"/>
          </p:nvPr>
        </p:nvSpPr>
        <p:spPr>
          <a:xfrm>
            <a:off x="4191000" y="1981200"/>
            <a:ext cx="4953000" cy="4572000"/>
          </a:xfrm>
        </p:spPr>
        <p:txBody>
          <a:bodyPr/>
          <a:lstStyle/>
          <a:p>
            <a:pPr>
              <a:buFontTx/>
              <a:buNone/>
            </a:pPr>
            <a:r>
              <a:rPr lang="en-US"/>
              <a:t>	</a:t>
            </a:r>
            <a:endParaRPr lang="en-US" sz="240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3200"/>
              <a:t>Character Placement, continued</a:t>
            </a:r>
            <a:br>
              <a:rPr lang="en-US" sz="3200"/>
            </a:br>
            <a:r>
              <a:rPr lang="en-US" sz="2800">
                <a:solidFill>
                  <a:schemeClr val="tx1"/>
                </a:solidFill>
              </a:rPr>
              <a:t>Proxemics: The distance between the camera and the subjects affects the significance of the subject</a:t>
            </a:r>
          </a:p>
        </p:txBody>
      </p:sp>
      <p:sp>
        <p:nvSpPr>
          <p:cNvPr id="99331" name="Rectangle 3"/>
          <p:cNvSpPr>
            <a:spLocks noGrp="1" noChangeArrowheads="1"/>
          </p:cNvSpPr>
          <p:nvPr>
            <p:ph type="body" sz="half" idx="1"/>
          </p:nvPr>
        </p:nvSpPr>
        <p:spPr/>
        <p:txBody>
          <a:bodyPr/>
          <a:lstStyle/>
          <a:p>
            <a:r>
              <a:rPr lang="en-US" sz="2000" u="sng"/>
              <a:t>Intimate Distance</a:t>
            </a:r>
            <a:r>
              <a:rPr lang="en-US" sz="2400"/>
              <a:t> </a:t>
            </a:r>
          </a:p>
          <a:p>
            <a:pPr lvl="1"/>
            <a:r>
              <a:rPr lang="en-US" sz="2000"/>
              <a:t>Skin contact to about 18 inches away</a:t>
            </a:r>
          </a:p>
          <a:p>
            <a:pPr lvl="1"/>
            <a:r>
              <a:rPr lang="en-US" sz="2000"/>
              <a:t>This can reflect love, comfort, or tenderness, or suspicion, hostility, and fear, depending on the viewer’s relation to the subject</a:t>
            </a:r>
          </a:p>
          <a:p>
            <a:pPr lvl="1"/>
            <a:r>
              <a:rPr lang="en-US" sz="2000"/>
              <a:t>This corresponds to the close-up and the extreme close-up</a:t>
            </a:r>
          </a:p>
          <a:p>
            <a:endParaRPr lang="en-US" sz="2000"/>
          </a:p>
        </p:txBody>
      </p:sp>
      <p:sp>
        <p:nvSpPr>
          <p:cNvPr id="99332" name="Rectangle 4"/>
          <p:cNvSpPr>
            <a:spLocks noGrp="1" noChangeArrowheads="1"/>
          </p:cNvSpPr>
          <p:nvPr>
            <p:ph type="body" sz="half" idx="2"/>
          </p:nvPr>
        </p:nvSpPr>
        <p:spPr>
          <a:xfrm>
            <a:off x="4267200" y="4724400"/>
            <a:ext cx="4876800" cy="1752600"/>
          </a:xfrm>
        </p:spPr>
        <p:txBody>
          <a:bodyPr/>
          <a:lstStyle/>
          <a:p>
            <a:pPr>
              <a:lnSpc>
                <a:spcPct val="90000"/>
              </a:lnSpc>
              <a:buFontTx/>
              <a:buNone/>
            </a:pPr>
            <a:r>
              <a:rPr lang="en-US" sz="2400"/>
              <a:t>	</a:t>
            </a:r>
            <a:r>
              <a:rPr lang="en-US" sz="2400">
                <a:solidFill>
                  <a:schemeClr val="folHlink"/>
                </a:solidFill>
              </a:rPr>
              <a:t>We are intimately emotionally involved in this strand of hair’s exchange because of our close distance to it and the fingers’ close distance to each other. </a:t>
            </a:r>
          </a:p>
        </p:txBody>
      </p:sp>
      <p:pic>
        <p:nvPicPr>
          <p:cNvPr id="99333" name="Picture 5" descr="D:\Fingers.jpg"/>
          <p:cNvPicPr>
            <a:picLocks noChangeAspect="1" noChangeArrowheads="1"/>
          </p:cNvPicPr>
          <p:nvPr/>
        </p:nvPicPr>
        <p:blipFill>
          <a:blip r:embed="rId3"/>
          <a:srcRect/>
          <a:stretch>
            <a:fillRect/>
          </a:stretch>
        </p:blipFill>
        <p:spPr bwMode="auto">
          <a:xfrm>
            <a:off x="5029200" y="2114550"/>
            <a:ext cx="3200400" cy="2400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3200"/>
              <a:t>Character Placement, continued</a:t>
            </a:r>
            <a:br>
              <a:rPr lang="en-US" sz="3200"/>
            </a:br>
            <a:r>
              <a:rPr lang="en-US" sz="2800">
                <a:solidFill>
                  <a:schemeClr val="tx1"/>
                </a:solidFill>
              </a:rPr>
              <a:t>Proxemics: The distance between the camera and the subjects affects the significance of the subject</a:t>
            </a:r>
          </a:p>
        </p:txBody>
      </p:sp>
      <p:sp>
        <p:nvSpPr>
          <p:cNvPr id="100355" name="Rectangle 3"/>
          <p:cNvSpPr>
            <a:spLocks noGrp="1" noChangeArrowheads="1"/>
          </p:cNvSpPr>
          <p:nvPr>
            <p:ph type="body" sz="half" idx="1"/>
          </p:nvPr>
        </p:nvSpPr>
        <p:spPr>
          <a:xfrm>
            <a:off x="304800" y="1981200"/>
            <a:ext cx="4191000" cy="4495800"/>
          </a:xfrm>
        </p:spPr>
        <p:txBody>
          <a:bodyPr/>
          <a:lstStyle/>
          <a:p>
            <a:r>
              <a:rPr lang="en-US" sz="2400" u="sng"/>
              <a:t>The Personal Distance</a:t>
            </a:r>
          </a:p>
          <a:p>
            <a:pPr lvl="1"/>
            <a:r>
              <a:rPr lang="en-US"/>
              <a:t>18 inches to 4 feet away</a:t>
            </a:r>
          </a:p>
          <a:p>
            <a:pPr lvl="1"/>
            <a:r>
              <a:rPr lang="en-US"/>
              <a:t>These distances tend to be reserved for family and friends, yet do not exclude outsiders as intimate distances do.</a:t>
            </a:r>
          </a:p>
          <a:p>
            <a:pPr lvl="1"/>
            <a:r>
              <a:rPr lang="en-US"/>
              <a:t>The medium shot captures this distance</a:t>
            </a:r>
          </a:p>
        </p:txBody>
      </p:sp>
      <p:sp>
        <p:nvSpPr>
          <p:cNvPr id="100356" name="Rectangle 4"/>
          <p:cNvSpPr>
            <a:spLocks noGrp="1" noChangeArrowheads="1"/>
          </p:cNvSpPr>
          <p:nvPr>
            <p:ph type="body" sz="half" idx="2"/>
          </p:nvPr>
        </p:nvSpPr>
        <p:spPr>
          <a:xfrm>
            <a:off x="4343400" y="4419600"/>
            <a:ext cx="4495800" cy="1905000"/>
          </a:xfrm>
        </p:spPr>
        <p:txBody>
          <a:bodyPr/>
          <a:lstStyle/>
          <a:p>
            <a:pPr>
              <a:lnSpc>
                <a:spcPct val="90000"/>
              </a:lnSpc>
              <a:buFontTx/>
              <a:buNone/>
            </a:pPr>
            <a:r>
              <a:rPr lang="en-US" sz="2400"/>
              <a:t>	</a:t>
            </a:r>
            <a:r>
              <a:rPr lang="en-US" sz="2400">
                <a:solidFill>
                  <a:schemeClr val="folHlink"/>
                </a:solidFill>
              </a:rPr>
              <a:t>Vincent’s intimate distance from us separates him from his family, who are at a personal distance, and thus privileges him to us.</a:t>
            </a:r>
          </a:p>
        </p:txBody>
      </p:sp>
      <p:pic>
        <p:nvPicPr>
          <p:cNvPr id="100357" name="Picture 5" descr="D:\Family Back Vincent Fore.jpg"/>
          <p:cNvPicPr>
            <a:picLocks noChangeAspect="1" noChangeArrowheads="1"/>
          </p:cNvPicPr>
          <p:nvPr/>
        </p:nvPicPr>
        <p:blipFill>
          <a:blip r:embed="rId3"/>
          <a:srcRect/>
          <a:stretch>
            <a:fillRect/>
          </a:stretch>
        </p:blipFill>
        <p:spPr bwMode="auto">
          <a:xfrm>
            <a:off x="4876800" y="2057400"/>
            <a:ext cx="3048000" cy="2286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914400"/>
          </a:xfrm>
        </p:spPr>
        <p:txBody>
          <a:bodyPr/>
          <a:lstStyle/>
          <a:p>
            <a:r>
              <a:rPr lang="en-US"/>
              <a:t>Shots</a:t>
            </a:r>
          </a:p>
        </p:txBody>
      </p:sp>
      <p:sp>
        <p:nvSpPr>
          <p:cNvPr id="26627" name="Rectangle 3"/>
          <p:cNvSpPr>
            <a:spLocks noGrp="1" noChangeArrowheads="1"/>
          </p:cNvSpPr>
          <p:nvPr>
            <p:ph type="body" idx="1"/>
          </p:nvPr>
        </p:nvSpPr>
        <p:spPr>
          <a:xfrm>
            <a:off x="685800" y="1219200"/>
            <a:ext cx="7772400" cy="4876800"/>
          </a:xfrm>
        </p:spPr>
        <p:txBody>
          <a:bodyPr/>
          <a:lstStyle/>
          <a:p>
            <a:pPr>
              <a:lnSpc>
                <a:spcPct val="90000"/>
              </a:lnSpc>
            </a:pPr>
            <a:r>
              <a:rPr lang="en-US" sz="2800"/>
              <a:t>The different cinematic shots are defined by the amount of subject matter that’s included within the frame of the screen.</a:t>
            </a:r>
          </a:p>
          <a:p>
            <a:pPr>
              <a:lnSpc>
                <a:spcPct val="90000"/>
              </a:lnSpc>
            </a:pPr>
            <a:endParaRPr lang="en-US" sz="2800"/>
          </a:p>
          <a:p>
            <a:pPr>
              <a:lnSpc>
                <a:spcPct val="90000"/>
              </a:lnSpc>
            </a:pPr>
            <a:r>
              <a:rPr lang="en-US" sz="2800"/>
              <a:t>In general, shots are defined by how much of the human figure is in the frame.</a:t>
            </a:r>
          </a:p>
          <a:p>
            <a:pPr>
              <a:lnSpc>
                <a:spcPct val="90000"/>
              </a:lnSpc>
            </a:pPr>
            <a:endParaRPr lang="en-US" sz="2800"/>
          </a:p>
          <a:p>
            <a:pPr>
              <a:lnSpc>
                <a:spcPct val="90000"/>
              </a:lnSpc>
            </a:pPr>
            <a:r>
              <a:rPr lang="en-US" sz="2800"/>
              <a:t>Most shots fall into six different categories:</a:t>
            </a:r>
          </a:p>
          <a:p>
            <a:pPr lvl="1">
              <a:lnSpc>
                <a:spcPct val="90000"/>
              </a:lnSpc>
            </a:pPr>
            <a:r>
              <a:rPr lang="en-US" sz="2400"/>
              <a:t>The extreme long shot		</a:t>
            </a:r>
            <a:r>
              <a:rPr lang="en-US" sz="2400">
                <a:cs typeface="Times New Roman" pitchFamily="18" charset="0"/>
              </a:rPr>
              <a:t>– The long shot</a:t>
            </a:r>
            <a:endParaRPr lang="en-US" sz="2400"/>
          </a:p>
          <a:p>
            <a:pPr lvl="1">
              <a:lnSpc>
                <a:spcPct val="90000"/>
              </a:lnSpc>
            </a:pPr>
            <a:r>
              <a:rPr lang="en-US" sz="2400"/>
              <a:t>The full shot			</a:t>
            </a:r>
            <a:r>
              <a:rPr lang="en-US" sz="2400">
                <a:cs typeface="Times New Roman" pitchFamily="18" charset="0"/>
              </a:rPr>
              <a:t>– The medium shot</a:t>
            </a:r>
          </a:p>
          <a:p>
            <a:pPr lvl="1">
              <a:lnSpc>
                <a:spcPct val="90000"/>
              </a:lnSpc>
            </a:pPr>
            <a:r>
              <a:rPr lang="en-US" sz="2400"/>
              <a:t>The close-up			</a:t>
            </a:r>
            <a:r>
              <a:rPr lang="en-US" sz="2400">
                <a:cs typeface="Times New Roman" pitchFamily="18" charset="0"/>
              </a:rPr>
              <a:t>– The extreme close-up</a:t>
            </a:r>
            <a:r>
              <a:rPr lang="en-US" sz="2400"/>
              <a:t> </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3200"/>
              <a:t>Character Placement, continued</a:t>
            </a:r>
            <a:br>
              <a:rPr lang="en-US" sz="3200"/>
            </a:br>
            <a:r>
              <a:rPr lang="en-US" sz="2800">
                <a:solidFill>
                  <a:schemeClr val="tx1"/>
                </a:solidFill>
              </a:rPr>
              <a:t>Proxemics: The distance between the camera and the subjects affects the significance of the subject</a:t>
            </a:r>
          </a:p>
        </p:txBody>
      </p:sp>
      <p:sp>
        <p:nvSpPr>
          <p:cNvPr id="101379" name="Rectangle 3"/>
          <p:cNvSpPr>
            <a:spLocks noGrp="1" noChangeArrowheads="1"/>
          </p:cNvSpPr>
          <p:nvPr>
            <p:ph type="body" sz="half" idx="1"/>
          </p:nvPr>
        </p:nvSpPr>
        <p:spPr/>
        <p:txBody>
          <a:bodyPr/>
          <a:lstStyle/>
          <a:p>
            <a:r>
              <a:rPr lang="en-US" sz="2400" u="sng"/>
              <a:t>The Social Distance</a:t>
            </a:r>
          </a:p>
          <a:p>
            <a:pPr lvl="1"/>
            <a:r>
              <a:rPr lang="en-US"/>
              <a:t>4 feet to 12 feet away</a:t>
            </a:r>
          </a:p>
          <a:p>
            <a:pPr lvl="1"/>
            <a:r>
              <a:rPr lang="en-US"/>
              <a:t>These are distances reserved for impersonal business and casual gatherings.</a:t>
            </a:r>
          </a:p>
          <a:p>
            <a:pPr lvl="1"/>
            <a:r>
              <a:rPr lang="en-US"/>
              <a:t>Full shot ranges corresponds to this distance</a:t>
            </a:r>
          </a:p>
          <a:p>
            <a:endParaRPr lang="en-US"/>
          </a:p>
        </p:txBody>
      </p:sp>
      <p:sp>
        <p:nvSpPr>
          <p:cNvPr id="101380" name="Rectangle 4"/>
          <p:cNvSpPr>
            <a:spLocks noGrp="1" noChangeArrowheads="1"/>
          </p:cNvSpPr>
          <p:nvPr>
            <p:ph type="body" sz="half" idx="2"/>
          </p:nvPr>
        </p:nvSpPr>
        <p:spPr>
          <a:xfrm>
            <a:off x="4419600" y="4191000"/>
            <a:ext cx="4724400" cy="2286000"/>
          </a:xfrm>
        </p:spPr>
        <p:txBody>
          <a:bodyPr/>
          <a:lstStyle/>
          <a:p>
            <a:pPr>
              <a:lnSpc>
                <a:spcPct val="90000"/>
              </a:lnSpc>
              <a:buFontTx/>
              <a:buNone/>
            </a:pPr>
            <a:r>
              <a:rPr lang="en-US" sz="2400"/>
              <a:t>	</a:t>
            </a:r>
            <a:r>
              <a:rPr lang="en-US" sz="2400">
                <a:solidFill>
                  <a:schemeClr val="folHlink"/>
                </a:solidFill>
              </a:rPr>
              <a:t>The table blocks some of the effect of this near long shot, but the distance between the characters and their seeming distance from us shows us that they have issues of faith and trust to resolve.</a:t>
            </a:r>
          </a:p>
        </p:txBody>
      </p:sp>
      <p:pic>
        <p:nvPicPr>
          <p:cNvPr id="101381" name="Picture 5" descr="D:\Irene Vincent.jpg"/>
          <p:cNvPicPr>
            <a:picLocks noChangeAspect="1" noChangeArrowheads="1"/>
          </p:cNvPicPr>
          <p:nvPr/>
        </p:nvPicPr>
        <p:blipFill>
          <a:blip r:embed="rId3"/>
          <a:srcRect/>
          <a:stretch>
            <a:fillRect/>
          </a:stretch>
        </p:blipFill>
        <p:spPr bwMode="auto">
          <a:xfrm>
            <a:off x="4953000" y="1866900"/>
            <a:ext cx="3200400" cy="2400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200"/>
              <a:t>Character Placement, continued</a:t>
            </a:r>
            <a:br>
              <a:rPr lang="en-US" sz="3200"/>
            </a:br>
            <a:r>
              <a:rPr lang="en-US" sz="2800">
                <a:solidFill>
                  <a:schemeClr val="tx1"/>
                </a:solidFill>
              </a:rPr>
              <a:t>Proxemics: The distance between the camera and the subjects affects the significance of the subject</a:t>
            </a:r>
          </a:p>
        </p:txBody>
      </p:sp>
      <p:sp>
        <p:nvSpPr>
          <p:cNvPr id="102403" name="Rectangle 3"/>
          <p:cNvSpPr>
            <a:spLocks noGrp="1" noChangeArrowheads="1"/>
          </p:cNvSpPr>
          <p:nvPr>
            <p:ph type="body" sz="half" idx="1"/>
          </p:nvPr>
        </p:nvSpPr>
        <p:spPr/>
        <p:txBody>
          <a:bodyPr/>
          <a:lstStyle/>
          <a:p>
            <a:pPr>
              <a:lnSpc>
                <a:spcPct val="90000"/>
              </a:lnSpc>
            </a:pPr>
            <a:r>
              <a:rPr lang="en-US" sz="2400" u="sng"/>
              <a:t>Public Distance</a:t>
            </a:r>
          </a:p>
          <a:p>
            <a:pPr lvl="1">
              <a:lnSpc>
                <a:spcPct val="90000"/>
              </a:lnSpc>
            </a:pPr>
            <a:r>
              <a:rPr lang="en-US"/>
              <a:t>12 feet to 25+ feet away</a:t>
            </a:r>
          </a:p>
          <a:p>
            <a:pPr lvl="1">
              <a:lnSpc>
                <a:spcPct val="90000"/>
              </a:lnSpc>
            </a:pPr>
            <a:r>
              <a:rPr lang="en-US"/>
              <a:t>This range suggests detachment and a lack of emotional involvement.</a:t>
            </a:r>
          </a:p>
          <a:p>
            <a:pPr lvl="1">
              <a:lnSpc>
                <a:spcPct val="90000"/>
              </a:lnSpc>
            </a:pPr>
            <a:r>
              <a:rPr lang="en-US"/>
              <a:t>The long shot and the extreme long shot correspond to this distance</a:t>
            </a:r>
          </a:p>
        </p:txBody>
      </p:sp>
      <p:sp>
        <p:nvSpPr>
          <p:cNvPr id="102404" name="Rectangle 4"/>
          <p:cNvSpPr>
            <a:spLocks noGrp="1" noChangeArrowheads="1"/>
          </p:cNvSpPr>
          <p:nvPr>
            <p:ph type="body" sz="half" idx="2"/>
          </p:nvPr>
        </p:nvSpPr>
        <p:spPr>
          <a:xfrm>
            <a:off x="3886200" y="4038600"/>
            <a:ext cx="5257800" cy="2819400"/>
          </a:xfrm>
        </p:spPr>
        <p:txBody>
          <a:bodyPr/>
          <a:lstStyle/>
          <a:p>
            <a:pPr>
              <a:lnSpc>
                <a:spcPct val="90000"/>
              </a:lnSpc>
              <a:buFontTx/>
              <a:buNone/>
            </a:pPr>
            <a:r>
              <a:rPr lang="en-US" sz="2400"/>
              <a:t>	</a:t>
            </a:r>
            <a:r>
              <a:rPr lang="en-US" sz="2400">
                <a:solidFill>
                  <a:schemeClr val="folHlink"/>
                </a:solidFill>
              </a:rPr>
              <a:t>We are so distanced from the character that our lack of emotional involvement is disconcerting, but at least we are not involved in the unethical business.  The placing of the characters in relation to each other shows the differing power levels between them.</a:t>
            </a:r>
          </a:p>
        </p:txBody>
      </p:sp>
      <p:pic>
        <p:nvPicPr>
          <p:cNvPr id="102405" name="Picture 5" descr="D:\Vincent Broker Jerome Triad.jpg"/>
          <p:cNvPicPr>
            <a:picLocks noChangeAspect="1" noChangeArrowheads="1"/>
          </p:cNvPicPr>
          <p:nvPr/>
        </p:nvPicPr>
        <p:blipFill>
          <a:blip r:embed="rId3"/>
          <a:srcRect/>
          <a:stretch>
            <a:fillRect/>
          </a:stretch>
        </p:blipFill>
        <p:spPr bwMode="auto">
          <a:xfrm>
            <a:off x="5410200" y="1828800"/>
            <a:ext cx="2819400" cy="21145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304800"/>
            <a:ext cx="7772400" cy="685800"/>
          </a:xfrm>
        </p:spPr>
        <p:txBody>
          <a:bodyPr/>
          <a:lstStyle/>
          <a:p>
            <a:r>
              <a:rPr lang="en-US" sz="3200"/>
              <a:t>Elements of Set Composition</a:t>
            </a:r>
          </a:p>
        </p:txBody>
      </p:sp>
      <p:sp>
        <p:nvSpPr>
          <p:cNvPr id="103427" name="Rectangle 3"/>
          <p:cNvSpPr>
            <a:spLocks noGrp="1" noChangeArrowheads="1"/>
          </p:cNvSpPr>
          <p:nvPr>
            <p:ph type="body" sz="half" idx="1"/>
          </p:nvPr>
        </p:nvSpPr>
        <p:spPr>
          <a:xfrm>
            <a:off x="381000" y="1143000"/>
            <a:ext cx="7924800" cy="5486400"/>
          </a:xfrm>
        </p:spPr>
        <p:txBody>
          <a:bodyPr/>
          <a:lstStyle/>
          <a:p>
            <a:pPr>
              <a:lnSpc>
                <a:spcPct val="90000"/>
              </a:lnSpc>
            </a:pPr>
            <a:r>
              <a:rPr lang="en-US" sz="2400"/>
              <a:t>As most films use created sets, everything in those environments is artificially assembled. It is all purposely placed to provide and contribute to the context of the action and to help the director communicate the film’s theme. </a:t>
            </a:r>
          </a:p>
          <a:p>
            <a:pPr>
              <a:lnSpc>
                <a:spcPct val="90000"/>
              </a:lnSpc>
            </a:pPr>
            <a:endParaRPr lang="en-US" sz="2400" i="1"/>
          </a:p>
          <a:p>
            <a:pPr>
              <a:lnSpc>
                <a:spcPct val="90000"/>
              </a:lnSpc>
            </a:pPr>
            <a:r>
              <a:rPr lang="en-US" sz="2400" i="1"/>
              <a:t>Film Noir</a:t>
            </a:r>
            <a:r>
              <a:rPr lang="en-US" sz="2400"/>
              <a:t> is often abounding with visual metaphors of entrapment, such as alleys, tunnels, train cars, etc.</a:t>
            </a:r>
            <a:br>
              <a:rPr lang="en-US" sz="2400"/>
            </a:br>
            <a:endParaRPr lang="en-US" sz="2400"/>
          </a:p>
          <a:p>
            <a:pPr lvl="1">
              <a:lnSpc>
                <a:spcPct val="90000"/>
              </a:lnSpc>
            </a:pPr>
            <a:r>
              <a:rPr lang="en-US"/>
              <a:t>The tone is fatalistic and paranoid, suffused with pessimism, emphasizing the darker aspects of the human condition.</a:t>
            </a:r>
          </a:p>
          <a:p>
            <a:pPr>
              <a:lnSpc>
                <a:spcPct val="90000"/>
              </a:lnSpc>
            </a:pPr>
            <a:endParaRPr lang="en-US" sz="2400"/>
          </a:p>
          <a:p>
            <a:pPr lvl="1">
              <a:lnSpc>
                <a:spcPct val="90000"/>
              </a:lnSpc>
            </a:pPr>
            <a:r>
              <a:rPr lang="en-US"/>
              <a:t>Its subjects characteristically involve violence, lust, greed, betrayal, and depravity.</a:t>
            </a:r>
          </a:p>
          <a:p>
            <a:pPr>
              <a:lnSpc>
                <a:spcPct val="90000"/>
              </a:lnSpc>
            </a:pPr>
            <a:endParaRPr lang="en-US" sz="240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228600"/>
            <a:ext cx="7772400" cy="685800"/>
          </a:xfrm>
        </p:spPr>
        <p:txBody>
          <a:bodyPr/>
          <a:lstStyle/>
          <a:p>
            <a:r>
              <a:rPr lang="en-US" sz="3200"/>
              <a:t>Elements of Set Composition in </a:t>
            </a:r>
            <a:r>
              <a:rPr lang="en-US" sz="3200" i="1"/>
              <a:t>Gattaca</a:t>
            </a:r>
          </a:p>
        </p:txBody>
      </p:sp>
      <p:sp>
        <p:nvSpPr>
          <p:cNvPr id="104451" name="Rectangle 3"/>
          <p:cNvSpPr>
            <a:spLocks noGrp="1" noChangeArrowheads="1"/>
          </p:cNvSpPr>
          <p:nvPr>
            <p:ph type="body" sz="half" idx="1"/>
          </p:nvPr>
        </p:nvSpPr>
        <p:spPr>
          <a:xfrm>
            <a:off x="685800" y="990600"/>
            <a:ext cx="3352800" cy="5105400"/>
          </a:xfrm>
        </p:spPr>
        <p:txBody>
          <a:bodyPr/>
          <a:lstStyle/>
          <a:p>
            <a:r>
              <a:rPr lang="en-US" sz="2400"/>
              <a:t>The costuming, color, and props all give the feel of an example of  1940s Film Noir.</a:t>
            </a:r>
          </a:p>
          <a:p>
            <a:endParaRPr lang="en-US" sz="2400"/>
          </a:p>
          <a:p>
            <a:r>
              <a:rPr lang="en-US" sz="2400"/>
              <a:t>Images of characters entrapped, virtually imprisoned, abound. </a:t>
            </a:r>
          </a:p>
        </p:txBody>
      </p:sp>
      <p:sp>
        <p:nvSpPr>
          <p:cNvPr id="104452" name="Rectangle 4"/>
          <p:cNvSpPr>
            <a:spLocks noGrp="1" noChangeArrowheads="1"/>
          </p:cNvSpPr>
          <p:nvPr>
            <p:ph type="body" sz="half" idx="2"/>
          </p:nvPr>
        </p:nvSpPr>
        <p:spPr>
          <a:xfrm>
            <a:off x="3733800" y="1066800"/>
            <a:ext cx="2667000" cy="5562600"/>
          </a:xfrm>
        </p:spPr>
        <p:txBody>
          <a:bodyPr/>
          <a:lstStyle/>
          <a:p>
            <a:pPr>
              <a:lnSpc>
                <a:spcPct val="90000"/>
              </a:lnSpc>
              <a:buFontTx/>
              <a:buNone/>
            </a:pPr>
            <a:r>
              <a:rPr lang="en-US" sz="2400"/>
              <a:t>	</a:t>
            </a:r>
            <a:r>
              <a:rPr lang="en-US" sz="2400">
                <a:solidFill>
                  <a:schemeClr val="folHlink"/>
                </a:solidFill>
              </a:rPr>
              <a:t>These are all images of entrapment with shadows acting as prison bars, cutting the characters off from the world. Even the mirror reflection of Vincent minimizes him in the frame, containing him and separating him from freedom.</a:t>
            </a:r>
          </a:p>
        </p:txBody>
      </p:sp>
      <p:pic>
        <p:nvPicPr>
          <p:cNvPr id="104453" name="Picture 5" descr="D:\Vincent behind blinds.jpg"/>
          <p:cNvPicPr>
            <a:picLocks noChangeAspect="1" noChangeArrowheads="1"/>
          </p:cNvPicPr>
          <p:nvPr/>
        </p:nvPicPr>
        <p:blipFill>
          <a:blip r:embed="rId3"/>
          <a:srcRect/>
          <a:stretch>
            <a:fillRect/>
          </a:stretch>
        </p:blipFill>
        <p:spPr bwMode="auto">
          <a:xfrm>
            <a:off x="1066800" y="4267200"/>
            <a:ext cx="2667000" cy="2000250"/>
          </a:xfrm>
          <a:prstGeom prst="rect">
            <a:avLst/>
          </a:prstGeom>
          <a:noFill/>
        </p:spPr>
      </p:pic>
      <p:pic>
        <p:nvPicPr>
          <p:cNvPr id="104454" name="Picture 6" descr="D:\Vincent Irene Bars.jpg"/>
          <p:cNvPicPr>
            <a:picLocks noChangeAspect="1" noChangeArrowheads="1"/>
          </p:cNvPicPr>
          <p:nvPr/>
        </p:nvPicPr>
        <p:blipFill>
          <a:blip r:embed="rId4"/>
          <a:srcRect/>
          <a:stretch>
            <a:fillRect/>
          </a:stretch>
        </p:blipFill>
        <p:spPr bwMode="auto">
          <a:xfrm>
            <a:off x="6324600" y="2743200"/>
            <a:ext cx="2362200" cy="1771650"/>
          </a:xfrm>
          <a:prstGeom prst="rect">
            <a:avLst/>
          </a:prstGeom>
          <a:noFill/>
        </p:spPr>
      </p:pic>
      <p:pic>
        <p:nvPicPr>
          <p:cNvPr id="104455" name="Picture 7" descr="D:\Vincent Floor.jpg"/>
          <p:cNvPicPr>
            <a:picLocks noChangeAspect="1" noChangeArrowheads="1"/>
          </p:cNvPicPr>
          <p:nvPr/>
        </p:nvPicPr>
        <p:blipFill>
          <a:blip r:embed="rId5"/>
          <a:srcRect/>
          <a:stretch>
            <a:fillRect/>
          </a:stretch>
        </p:blipFill>
        <p:spPr bwMode="auto">
          <a:xfrm>
            <a:off x="6324600" y="838200"/>
            <a:ext cx="2438400" cy="1828800"/>
          </a:xfrm>
          <a:prstGeom prst="rect">
            <a:avLst/>
          </a:prstGeom>
          <a:noFill/>
        </p:spPr>
      </p:pic>
      <p:pic>
        <p:nvPicPr>
          <p:cNvPr id="104456" name="Picture 8" descr="D:\Vincent mirror.jpg"/>
          <p:cNvPicPr>
            <a:picLocks noChangeAspect="1" noChangeArrowheads="1"/>
          </p:cNvPicPr>
          <p:nvPr/>
        </p:nvPicPr>
        <p:blipFill>
          <a:blip r:embed="rId6"/>
          <a:srcRect/>
          <a:stretch>
            <a:fillRect/>
          </a:stretch>
        </p:blipFill>
        <p:spPr bwMode="auto">
          <a:xfrm>
            <a:off x="6324600" y="4648200"/>
            <a:ext cx="2438400" cy="1828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04800"/>
            <a:ext cx="7772400" cy="685800"/>
          </a:xfrm>
        </p:spPr>
        <p:txBody>
          <a:bodyPr/>
          <a:lstStyle/>
          <a:p>
            <a:r>
              <a:rPr lang="en-US"/>
              <a:t>Film Noir</a:t>
            </a:r>
          </a:p>
        </p:txBody>
      </p:sp>
      <p:sp>
        <p:nvSpPr>
          <p:cNvPr id="89091" name="Rectangle 3"/>
          <p:cNvSpPr>
            <a:spLocks noGrp="1" noChangeArrowheads="1"/>
          </p:cNvSpPr>
          <p:nvPr>
            <p:ph type="body" sz="half" idx="1"/>
          </p:nvPr>
        </p:nvSpPr>
        <p:spPr>
          <a:xfrm>
            <a:off x="381000" y="1524000"/>
            <a:ext cx="2743200" cy="4800600"/>
          </a:xfrm>
        </p:spPr>
        <p:txBody>
          <a:bodyPr/>
          <a:lstStyle/>
          <a:p>
            <a:pPr>
              <a:buFontTx/>
              <a:buNone/>
            </a:pPr>
            <a:r>
              <a:rPr lang="en-US"/>
              <a:t>	Literally “black films,” as termed by the French cinema critical establishment, film noir is a genre of film that flourished in America from 1941-58</a:t>
            </a:r>
          </a:p>
          <a:p>
            <a:pPr>
              <a:buFontTx/>
              <a:buNone/>
            </a:pPr>
            <a:endParaRPr lang="en-US"/>
          </a:p>
        </p:txBody>
      </p:sp>
      <p:sp>
        <p:nvSpPr>
          <p:cNvPr id="89092" name="Rectangle 4"/>
          <p:cNvSpPr>
            <a:spLocks noGrp="1" noChangeArrowheads="1"/>
          </p:cNvSpPr>
          <p:nvPr>
            <p:ph type="body" sz="half" idx="2"/>
          </p:nvPr>
        </p:nvSpPr>
        <p:spPr>
          <a:xfrm>
            <a:off x="3505200" y="1524000"/>
            <a:ext cx="5410200" cy="4800600"/>
          </a:xfrm>
        </p:spPr>
        <p:txBody>
          <a:bodyPr/>
          <a:lstStyle/>
          <a:p>
            <a:r>
              <a:rPr lang="en-US" sz="2400"/>
              <a:t>Focus on urban crime and corruption and on sudden up-swellings of violence in a culture whose fabric seems to be unraveling</a:t>
            </a:r>
          </a:p>
          <a:p>
            <a:r>
              <a:rPr lang="en-US" sz="2400"/>
              <a:t>Because of these concerns, film noir seems to be largely about violations:</a:t>
            </a:r>
          </a:p>
          <a:p>
            <a:pPr lvl="1"/>
            <a:r>
              <a:rPr lang="en-US" sz="2000"/>
              <a:t>Vice</a:t>
            </a:r>
          </a:p>
          <a:p>
            <a:pPr lvl="1"/>
            <a:r>
              <a:rPr lang="en-US" sz="2000"/>
              <a:t>Corruption</a:t>
            </a:r>
          </a:p>
          <a:p>
            <a:pPr lvl="1"/>
            <a:r>
              <a:rPr lang="en-US" sz="2000"/>
              <a:t>Unrestrained desire</a:t>
            </a:r>
          </a:p>
          <a:p>
            <a:pPr lvl="1"/>
            <a:r>
              <a:rPr lang="en-US" sz="2000"/>
              <a:t>The abrogation of the American Dream’s promise of hope, prosperity, and safety from persecution.</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Film Noir Components</a:t>
            </a:r>
          </a:p>
        </p:txBody>
      </p:sp>
      <p:sp>
        <p:nvSpPr>
          <p:cNvPr id="90115" name="Rectangle 3"/>
          <p:cNvSpPr>
            <a:spLocks noGrp="1" noChangeArrowheads="1"/>
          </p:cNvSpPr>
          <p:nvPr>
            <p:ph type="body" sz="half" idx="1"/>
          </p:nvPr>
        </p:nvSpPr>
        <p:spPr/>
        <p:txBody>
          <a:bodyPr/>
          <a:lstStyle/>
          <a:p>
            <a:r>
              <a:rPr lang="en-US"/>
              <a:t>Frequent dark scenes, many at night</a:t>
            </a:r>
          </a:p>
          <a:p>
            <a:r>
              <a:rPr lang="en-US"/>
              <a:t>Low key (dark, shadowy) lighting</a:t>
            </a:r>
          </a:p>
          <a:p>
            <a:r>
              <a:rPr lang="en-US"/>
              <a:t>Shots obscured by objects, like venetian blinds</a:t>
            </a:r>
          </a:p>
          <a:p>
            <a:r>
              <a:rPr lang="en-US"/>
              <a:t>Urban settings</a:t>
            </a:r>
          </a:p>
        </p:txBody>
      </p:sp>
      <p:sp>
        <p:nvSpPr>
          <p:cNvPr id="90116" name="Rectangle 4"/>
          <p:cNvSpPr>
            <a:spLocks noGrp="1" noChangeArrowheads="1"/>
          </p:cNvSpPr>
          <p:nvPr>
            <p:ph type="body" sz="half" idx="2"/>
          </p:nvPr>
        </p:nvSpPr>
        <p:spPr>
          <a:xfrm>
            <a:off x="4648200" y="1447800"/>
            <a:ext cx="4114800" cy="4648200"/>
          </a:xfrm>
        </p:spPr>
        <p:txBody>
          <a:bodyPr/>
          <a:lstStyle/>
          <a:p>
            <a:pPr>
              <a:lnSpc>
                <a:spcPct val="90000"/>
              </a:lnSpc>
              <a:buFontTx/>
              <a:buNone/>
            </a:pPr>
            <a:endParaRPr lang="en-US"/>
          </a:p>
          <a:p>
            <a:pPr>
              <a:lnSpc>
                <a:spcPct val="90000"/>
              </a:lnSpc>
            </a:pPr>
            <a:r>
              <a:rPr lang="en-US"/>
              <a:t>Characters who are motivated by selfishness, greed, cruelty, and ambition and who are willing to lie, frame, double-cross, and kill or have killed</a:t>
            </a:r>
          </a:p>
          <a:p>
            <a:pPr>
              <a:lnSpc>
                <a:spcPct val="90000"/>
              </a:lnSpc>
            </a:pPr>
            <a:r>
              <a:rPr lang="en-US"/>
              <a:t>Often fatalistic and have characters doomed to fail</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sz="half" idx="1"/>
          </p:nvPr>
        </p:nvSpPr>
        <p:spPr>
          <a:xfrm>
            <a:off x="381000" y="1143000"/>
            <a:ext cx="4114800" cy="4953000"/>
          </a:xfrm>
        </p:spPr>
        <p:txBody>
          <a:bodyPr/>
          <a:lstStyle/>
          <a:p>
            <a:r>
              <a:rPr lang="en-US"/>
              <a:t>Exhibit embittered or cynical moods</a:t>
            </a:r>
          </a:p>
          <a:p>
            <a:r>
              <a:rPr lang="en-US"/>
              <a:t>Can have compressed or convoluted storylines</a:t>
            </a:r>
          </a:p>
          <a:p>
            <a:r>
              <a:rPr lang="en-US"/>
              <a:t>Usually, because they were made during the era of the American production code, they will punish any characters who go astray</a:t>
            </a:r>
          </a:p>
          <a:p>
            <a:endParaRPr lang="en-US"/>
          </a:p>
        </p:txBody>
      </p:sp>
      <p:sp>
        <p:nvSpPr>
          <p:cNvPr id="91139" name="Rectangle 3"/>
          <p:cNvSpPr>
            <a:spLocks noGrp="1" noChangeArrowheads="1"/>
          </p:cNvSpPr>
          <p:nvPr>
            <p:ph type="body" sz="half" idx="2"/>
          </p:nvPr>
        </p:nvSpPr>
        <p:spPr>
          <a:xfrm>
            <a:off x="4648200" y="1143000"/>
            <a:ext cx="3810000" cy="4953000"/>
          </a:xfrm>
        </p:spPr>
        <p:txBody>
          <a:bodyPr/>
          <a:lstStyle/>
          <a:p>
            <a:r>
              <a:rPr lang="en-US"/>
              <a:t>Have femme fatale character</a:t>
            </a:r>
          </a:p>
          <a:p>
            <a:pPr lvl="1"/>
            <a:r>
              <a:rPr lang="en-US"/>
              <a:t>An attractive, young, worldly woman who thinks fast and is verbally adroit, manipulative, evasive, sexy, dangerous, and perhaps even lethal to the men who succumb to her charms</a:t>
            </a:r>
          </a:p>
        </p:txBody>
      </p:sp>
      <p:sp>
        <p:nvSpPr>
          <p:cNvPr id="91140" name="Text Box 4"/>
          <p:cNvSpPr txBox="1">
            <a:spLocks noChangeArrowheads="1"/>
          </p:cNvSpPr>
          <p:nvPr/>
        </p:nvSpPr>
        <p:spPr bwMode="auto">
          <a:xfrm>
            <a:off x="533400" y="304800"/>
            <a:ext cx="8001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Film Noir Components, continued</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762000" y="304800"/>
            <a:ext cx="7772400" cy="609600"/>
          </a:xfrm>
        </p:spPr>
        <p:txBody>
          <a:bodyPr/>
          <a:lstStyle/>
          <a:p>
            <a:r>
              <a:rPr lang="en-US"/>
              <a:t>Historical Context of Film Noir</a:t>
            </a:r>
          </a:p>
        </p:txBody>
      </p:sp>
      <p:sp>
        <p:nvSpPr>
          <p:cNvPr id="92163" name="Rectangle 3"/>
          <p:cNvSpPr>
            <a:spLocks noGrp="1" noChangeArrowheads="1"/>
          </p:cNvSpPr>
          <p:nvPr>
            <p:ph type="body" sz="half" idx="1"/>
          </p:nvPr>
        </p:nvSpPr>
        <p:spPr>
          <a:xfrm>
            <a:off x="381000" y="1143000"/>
            <a:ext cx="4114800" cy="4953000"/>
          </a:xfrm>
        </p:spPr>
        <p:txBody>
          <a:bodyPr/>
          <a:lstStyle/>
          <a:p>
            <a:pPr>
              <a:lnSpc>
                <a:spcPct val="90000"/>
              </a:lnSpc>
            </a:pPr>
            <a:r>
              <a:rPr lang="en-US"/>
              <a:t>Changing role of women following WWII</a:t>
            </a:r>
          </a:p>
          <a:p>
            <a:pPr lvl="1">
              <a:lnSpc>
                <a:spcPct val="90000"/>
              </a:lnSpc>
            </a:pPr>
            <a:r>
              <a:rPr lang="en-US"/>
              <a:t>Women were displaced from jobs that they held and performed well during the war</a:t>
            </a:r>
          </a:p>
          <a:p>
            <a:pPr lvl="1">
              <a:lnSpc>
                <a:spcPct val="90000"/>
              </a:lnSpc>
            </a:pPr>
            <a:r>
              <a:rPr lang="en-US"/>
              <a:t>Women’s self-sufficiency probably threatened many men, even the filmmakers</a:t>
            </a:r>
          </a:p>
          <a:p>
            <a:pPr>
              <a:lnSpc>
                <a:spcPct val="90000"/>
              </a:lnSpc>
            </a:pPr>
            <a:r>
              <a:rPr lang="en-US"/>
              <a:t>Rejection of the nationalistic films and ideologies of WWII</a:t>
            </a:r>
          </a:p>
          <a:p>
            <a:pPr lvl="1">
              <a:lnSpc>
                <a:spcPct val="90000"/>
              </a:lnSpc>
            </a:pPr>
            <a:endParaRPr lang="en-US"/>
          </a:p>
        </p:txBody>
      </p:sp>
      <p:sp>
        <p:nvSpPr>
          <p:cNvPr id="92164" name="Rectangle 4"/>
          <p:cNvSpPr>
            <a:spLocks noGrp="1" noChangeArrowheads="1"/>
          </p:cNvSpPr>
          <p:nvPr>
            <p:ph type="body" sz="half" idx="2"/>
          </p:nvPr>
        </p:nvSpPr>
        <p:spPr>
          <a:xfrm>
            <a:off x="4648200" y="1143000"/>
            <a:ext cx="3810000" cy="4953000"/>
          </a:xfrm>
        </p:spPr>
        <p:txBody>
          <a:bodyPr/>
          <a:lstStyle/>
          <a:p>
            <a:pPr>
              <a:lnSpc>
                <a:spcPct val="90000"/>
              </a:lnSpc>
            </a:pPr>
            <a:r>
              <a:rPr lang="en-US"/>
              <a:t>Rejection of the filmic techniques of the 1930s: brightly lit films shot in a studio</a:t>
            </a:r>
          </a:p>
          <a:p>
            <a:pPr>
              <a:lnSpc>
                <a:spcPct val="90000"/>
              </a:lnSpc>
            </a:pPr>
            <a:r>
              <a:rPr lang="en-US"/>
              <a:t>The unsettled times</a:t>
            </a:r>
          </a:p>
          <a:p>
            <a:pPr lvl="1">
              <a:lnSpc>
                <a:spcPct val="90000"/>
              </a:lnSpc>
            </a:pPr>
            <a:r>
              <a:rPr lang="en-US"/>
              <a:t>People experienced a sense of disorientation and lack of identity</a:t>
            </a:r>
          </a:p>
          <a:p>
            <a:pPr lvl="2">
              <a:lnSpc>
                <a:spcPct val="90000"/>
              </a:lnSpc>
            </a:pPr>
            <a:r>
              <a:rPr lang="en-US"/>
              <a:t> after surviving the Great Depression</a:t>
            </a:r>
          </a:p>
          <a:p>
            <a:pPr lvl="2">
              <a:lnSpc>
                <a:spcPct val="90000"/>
              </a:lnSpc>
            </a:pPr>
            <a:r>
              <a:rPr lang="en-US"/>
              <a:t>Seeing the massive casualties, genocide, torture, and atomic clouds of WWII</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228600"/>
            <a:ext cx="7772400" cy="685800"/>
          </a:xfrm>
        </p:spPr>
        <p:txBody>
          <a:bodyPr/>
          <a:lstStyle/>
          <a:p>
            <a:r>
              <a:rPr lang="en-US"/>
              <a:t>Film Noir Aspects in </a:t>
            </a:r>
            <a:r>
              <a:rPr lang="en-US" i="1"/>
              <a:t>Gattaca</a:t>
            </a:r>
          </a:p>
        </p:txBody>
      </p:sp>
      <p:pic>
        <p:nvPicPr>
          <p:cNvPr id="94211" name="Picture 3" descr="D:\Riviera Full.jpg"/>
          <p:cNvPicPr>
            <a:picLocks noChangeAspect="1" noChangeArrowheads="1"/>
          </p:cNvPicPr>
          <p:nvPr/>
        </p:nvPicPr>
        <p:blipFill>
          <a:blip r:embed="rId3"/>
          <a:srcRect/>
          <a:stretch>
            <a:fillRect/>
          </a:stretch>
        </p:blipFill>
        <p:spPr bwMode="auto">
          <a:xfrm>
            <a:off x="838200" y="2019300"/>
            <a:ext cx="2209800" cy="1657350"/>
          </a:xfrm>
          <a:prstGeom prst="rect">
            <a:avLst/>
          </a:prstGeom>
          <a:noFill/>
        </p:spPr>
      </p:pic>
      <p:pic>
        <p:nvPicPr>
          <p:cNvPr id="94212" name="Picture 4" descr="D:\Vincent Anton Sea.jpg"/>
          <p:cNvPicPr>
            <a:picLocks noChangeAspect="1" noChangeArrowheads="1"/>
          </p:cNvPicPr>
          <p:nvPr/>
        </p:nvPicPr>
        <p:blipFill>
          <a:blip r:embed="rId4"/>
          <a:srcRect/>
          <a:stretch>
            <a:fillRect/>
          </a:stretch>
        </p:blipFill>
        <p:spPr bwMode="auto">
          <a:xfrm>
            <a:off x="6400800" y="2019300"/>
            <a:ext cx="2286000" cy="1714500"/>
          </a:xfrm>
          <a:prstGeom prst="rect">
            <a:avLst/>
          </a:prstGeom>
          <a:noFill/>
        </p:spPr>
      </p:pic>
      <p:pic>
        <p:nvPicPr>
          <p:cNvPr id="94213" name="Picture 5" descr="D:\Vincent behind blinds.jpg"/>
          <p:cNvPicPr>
            <a:picLocks noChangeAspect="1" noChangeArrowheads="1"/>
          </p:cNvPicPr>
          <p:nvPr/>
        </p:nvPicPr>
        <p:blipFill>
          <a:blip r:embed="rId5"/>
          <a:srcRect/>
          <a:stretch>
            <a:fillRect/>
          </a:stretch>
        </p:blipFill>
        <p:spPr bwMode="auto">
          <a:xfrm>
            <a:off x="6477000" y="4381500"/>
            <a:ext cx="2209800" cy="1657350"/>
          </a:xfrm>
          <a:prstGeom prst="rect">
            <a:avLst/>
          </a:prstGeom>
          <a:noFill/>
        </p:spPr>
      </p:pic>
      <p:pic>
        <p:nvPicPr>
          <p:cNvPr id="94214" name="Picture 6" descr="D:\Vincent Irene Inverted.jpg"/>
          <p:cNvPicPr>
            <a:picLocks noChangeAspect="1" noChangeArrowheads="1"/>
          </p:cNvPicPr>
          <p:nvPr/>
        </p:nvPicPr>
        <p:blipFill>
          <a:blip r:embed="rId6"/>
          <a:srcRect/>
          <a:stretch>
            <a:fillRect/>
          </a:stretch>
        </p:blipFill>
        <p:spPr bwMode="auto">
          <a:xfrm>
            <a:off x="914400" y="4381500"/>
            <a:ext cx="2209800" cy="1657350"/>
          </a:xfrm>
          <a:prstGeom prst="rect">
            <a:avLst/>
          </a:prstGeom>
          <a:noFill/>
        </p:spPr>
      </p:pic>
      <p:pic>
        <p:nvPicPr>
          <p:cNvPr id="94215" name="Picture 7" descr="D:\Anton Detective Fence.jpg"/>
          <p:cNvPicPr>
            <a:picLocks noChangeAspect="1" noChangeArrowheads="1"/>
          </p:cNvPicPr>
          <p:nvPr/>
        </p:nvPicPr>
        <p:blipFill>
          <a:blip r:embed="rId7"/>
          <a:srcRect/>
          <a:stretch>
            <a:fillRect/>
          </a:stretch>
        </p:blipFill>
        <p:spPr bwMode="auto">
          <a:xfrm>
            <a:off x="3276600" y="3048000"/>
            <a:ext cx="2438400" cy="1828800"/>
          </a:xfrm>
          <a:prstGeom prst="rect">
            <a:avLst/>
          </a:prstGeom>
          <a:noFill/>
        </p:spPr>
      </p:pic>
      <p:sp>
        <p:nvSpPr>
          <p:cNvPr id="94217" name="WordArt 9"/>
          <p:cNvSpPr>
            <a:spLocks noChangeArrowheads="1" noChangeShapeType="1" noTextEdit="1"/>
          </p:cNvSpPr>
          <p:nvPr/>
        </p:nvSpPr>
        <p:spPr bwMode="auto">
          <a:xfrm>
            <a:off x="304800" y="1981200"/>
            <a:ext cx="257175" cy="571500"/>
          </a:xfrm>
          <a:prstGeom prst="rect">
            <a:avLst/>
          </a:prstGeom>
        </p:spPr>
        <p:txBody>
          <a:bodyPr wrap="none" fromWordArt="1">
            <a:prstTxWarp prst="textPlain">
              <a:avLst>
                <a:gd name="adj" fmla="val 50000"/>
              </a:avLst>
            </a:prstTxWarp>
          </a:bodyPr>
          <a:lstStyle/>
          <a:p>
            <a:pPr algn="ctr"/>
            <a:r>
              <a:rPr lang="en-AU"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1.</a:t>
            </a:r>
          </a:p>
        </p:txBody>
      </p:sp>
      <p:sp>
        <p:nvSpPr>
          <p:cNvPr id="94218" name="WordArt 10"/>
          <p:cNvSpPr>
            <a:spLocks noChangeArrowheads="1" noChangeShapeType="1" noTextEdit="1"/>
          </p:cNvSpPr>
          <p:nvPr/>
        </p:nvSpPr>
        <p:spPr bwMode="auto">
          <a:xfrm>
            <a:off x="381000" y="4419600"/>
            <a:ext cx="314325" cy="571500"/>
          </a:xfrm>
          <a:prstGeom prst="rect">
            <a:avLst/>
          </a:prstGeom>
        </p:spPr>
        <p:txBody>
          <a:bodyPr wrap="none" fromWordArt="1">
            <a:prstTxWarp prst="textPlain">
              <a:avLst>
                <a:gd name="adj" fmla="val 50000"/>
              </a:avLst>
            </a:prstTxWarp>
          </a:bodyPr>
          <a:lstStyle/>
          <a:p>
            <a:pPr algn="ctr"/>
            <a:r>
              <a:rPr lang="en-AU"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2.</a:t>
            </a:r>
          </a:p>
        </p:txBody>
      </p:sp>
      <p:sp>
        <p:nvSpPr>
          <p:cNvPr id="94219" name="WordArt 11"/>
          <p:cNvSpPr>
            <a:spLocks noChangeArrowheads="1" noChangeShapeType="1" noTextEdit="1"/>
          </p:cNvSpPr>
          <p:nvPr/>
        </p:nvSpPr>
        <p:spPr bwMode="auto">
          <a:xfrm>
            <a:off x="4343400" y="2286000"/>
            <a:ext cx="323850" cy="571500"/>
          </a:xfrm>
          <a:prstGeom prst="rect">
            <a:avLst/>
          </a:prstGeom>
        </p:spPr>
        <p:txBody>
          <a:bodyPr wrap="none" fromWordArt="1">
            <a:prstTxWarp prst="textPlain">
              <a:avLst>
                <a:gd name="adj" fmla="val 50000"/>
              </a:avLst>
            </a:prstTxWarp>
          </a:bodyPr>
          <a:lstStyle/>
          <a:p>
            <a:pPr algn="ctr"/>
            <a:r>
              <a:rPr lang="en-AU"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3.</a:t>
            </a:r>
          </a:p>
        </p:txBody>
      </p:sp>
      <p:sp>
        <p:nvSpPr>
          <p:cNvPr id="94220" name="WordArt 12"/>
          <p:cNvSpPr>
            <a:spLocks noChangeArrowheads="1" noChangeShapeType="1" noTextEdit="1"/>
          </p:cNvSpPr>
          <p:nvPr/>
        </p:nvSpPr>
        <p:spPr bwMode="auto">
          <a:xfrm>
            <a:off x="5943600" y="2057400"/>
            <a:ext cx="314325" cy="571500"/>
          </a:xfrm>
          <a:prstGeom prst="rect">
            <a:avLst/>
          </a:prstGeom>
        </p:spPr>
        <p:txBody>
          <a:bodyPr wrap="none" fromWordArt="1">
            <a:prstTxWarp prst="textPlain">
              <a:avLst>
                <a:gd name="adj" fmla="val 50000"/>
              </a:avLst>
            </a:prstTxWarp>
          </a:bodyPr>
          <a:lstStyle/>
          <a:p>
            <a:pPr algn="ctr"/>
            <a:r>
              <a:rPr lang="en-AU"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4.</a:t>
            </a:r>
          </a:p>
        </p:txBody>
      </p:sp>
      <p:sp>
        <p:nvSpPr>
          <p:cNvPr id="94221" name="WordArt 13"/>
          <p:cNvSpPr>
            <a:spLocks noChangeArrowheads="1" noChangeShapeType="1" noTextEdit="1"/>
          </p:cNvSpPr>
          <p:nvPr/>
        </p:nvSpPr>
        <p:spPr bwMode="auto">
          <a:xfrm>
            <a:off x="6019800" y="4419600"/>
            <a:ext cx="333375" cy="571500"/>
          </a:xfrm>
          <a:prstGeom prst="rect">
            <a:avLst/>
          </a:prstGeom>
        </p:spPr>
        <p:txBody>
          <a:bodyPr wrap="none" fromWordArt="1">
            <a:prstTxWarp prst="textPlain">
              <a:avLst>
                <a:gd name="adj" fmla="val 50000"/>
              </a:avLst>
            </a:prstTxWarp>
          </a:bodyPr>
          <a:lstStyle/>
          <a:p>
            <a:pPr algn="ctr"/>
            <a:r>
              <a:rPr lang="en-AU"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5.</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4800"/>
            <a:ext cx="7772400" cy="990600"/>
          </a:xfrm>
        </p:spPr>
        <p:txBody>
          <a:bodyPr/>
          <a:lstStyle/>
          <a:p>
            <a:r>
              <a:rPr lang="en-US" sz="3600" u="sng"/>
              <a:t>The Extreme Long Shot</a:t>
            </a:r>
          </a:p>
        </p:txBody>
      </p:sp>
      <p:sp>
        <p:nvSpPr>
          <p:cNvPr id="27651" name="Rectangle 3"/>
          <p:cNvSpPr>
            <a:spLocks noGrp="1" noChangeArrowheads="1"/>
          </p:cNvSpPr>
          <p:nvPr>
            <p:ph type="body" idx="1"/>
          </p:nvPr>
        </p:nvSpPr>
        <p:spPr>
          <a:xfrm>
            <a:off x="685800" y="1219200"/>
            <a:ext cx="4267200" cy="5181600"/>
          </a:xfrm>
        </p:spPr>
        <p:txBody>
          <a:bodyPr/>
          <a:lstStyle/>
          <a:p>
            <a:r>
              <a:rPr lang="en-US" sz="2400"/>
              <a:t>This shot is taken from a great distance and so it is nearly always an exterior shot</a:t>
            </a:r>
          </a:p>
          <a:p>
            <a:endParaRPr lang="en-US" sz="2400"/>
          </a:p>
          <a:p>
            <a:r>
              <a:rPr lang="en-US" sz="2400"/>
              <a:t>They serve as spatial frames of reference for closer shots and so are sometimes called establishing shots</a:t>
            </a:r>
          </a:p>
          <a:p>
            <a:endParaRPr lang="en-US" sz="2400"/>
          </a:p>
          <a:p>
            <a:r>
              <a:rPr lang="en-US" sz="2400"/>
              <a:t>This can distance the subject in the frame, making it seem insignificant or powerless</a:t>
            </a:r>
          </a:p>
        </p:txBody>
      </p:sp>
      <p:pic>
        <p:nvPicPr>
          <p:cNvPr id="27652" name="Picture 4" descr="D:\Vincent Irene Extreme Long.jpg"/>
          <p:cNvPicPr>
            <a:picLocks noChangeAspect="1" noChangeArrowheads="1"/>
          </p:cNvPicPr>
          <p:nvPr/>
        </p:nvPicPr>
        <p:blipFill>
          <a:blip r:embed="rId3"/>
          <a:srcRect/>
          <a:stretch>
            <a:fillRect/>
          </a:stretch>
        </p:blipFill>
        <p:spPr bwMode="auto">
          <a:xfrm>
            <a:off x="5105400" y="1524000"/>
            <a:ext cx="3733800" cy="2800350"/>
          </a:xfrm>
          <a:prstGeom prst="rect">
            <a:avLst/>
          </a:prstGeom>
          <a:noFill/>
        </p:spPr>
      </p:pic>
      <p:sp>
        <p:nvSpPr>
          <p:cNvPr id="27653" name="Text Box 5"/>
          <p:cNvSpPr txBox="1">
            <a:spLocks noChangeArrowheads="1"/>
          </p:cNvSpPr>
          <p:nvPr/>
        </p:nvSpPr>
        <p:spPr bwMode="auto">
          <a:xfrm>
            <a:off x="5181600" y="4343400"/>
            <a:ext cx="3505200" cy="1917700"/>
          </a:xfrm>
          <a:prstGeom prst="rect">
            <a:avLst/>
          </a:prstGeom>
          <a:noFill/>
          <a:ln w="9525">
            <a:noFill/>
            <a:miter lim="800000"/>
            <a:headEnd/>
            <a:tailEnd/>
          </a:ln>
          <a:effectLst/>
        </p:spPr>
        <p:txBody>
          <a:bodyPr>
            <a:spAutoFit/>
          </a:bodyPr>
          <a:lstStyle/>
          <a:p>
            <a:pPr>
              <a:spcBef>
                <a:spcPct val="50000"/>
              </a:spcBef>
            </a:pPr>
            <a:r>
              <a:rPr lang="en-US" sz="2400">
                <a:solidFill>
                  <a:schemeClr val="folHlink"/>
                </a:solidFill>
              </a:rPr>
              <a:t>Here Vincent and Irene are very small in comparison to the structures of their society. They are trapped in the frame by the bridge.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914400"/>
          </a:xfrm>
        </p:spPr>
        <p:txBody>
          <a:bodyPr/>
          <a:lstStyle/>
          <a:p>
            <a:r>
              <a:rPr lang="en-US" sz="3600" u="sng"/>
              <a:t>The Long Shot</a:t>
            </a:r>
          </a:p>
        </p:txBody>
      </p:sp>
      <p:sp>
        <p:nvSpPr>
          <p:cNvPr id="29699" name="Rectangle 3"/>
          <p:cNvSpPr>
            <a:spLocks noGrp="1" noChangeArrowheads="1"/>
          </p:cNvSpPr>
          <p:nvPr>
            <p:ph type="body" sz="half" idx="1"/>
          </p:nvPr>
        </p:nvSpPr>
        <p:spPr>
          <a:xfrm>
            <a:off x="228600" y="990600"/>
            <a:ext cx="4267200" cy="5486400"/>
          </a:xfrm>
        </p:spPr>
        <p:txBody>
          <a:bodyPr/>
          <a:lstStyle/>
          <a:p>
            <a:r>
              <a:rPr lang="en-US" sz="2400"/>
              <a:t>Long shot ranges correspond approximately to the distance between the audience and live theater.</a:t>
            </a:r>
            <a:br>
              <a:rPr lang="en-US" sz="2400"/>
            </a:br>
            <a:endParaRPr lang="en-US" sz="2400"/>
          </a:p>
          <a:p>
            <a:r>
              <a:rPr lang="en-US" sz="2400"/>
              <a:t>Like the extreme long shot this can act as an establishing shot and distance the subject from the viewer.</a:t>
            </a:r>
            <a:br>
              <a:rPr lang="en-US" sz="2400"/>
            </a:br>
            <a:endParaRPr lang="en-US" sz="2400"/>
          </a:p>
          <a:p>
            <a:r>
              <a:rPr lang="en-US" sz="2400"/>
              <a:t>It can provide different planes of visual interest.</a:t>
            </a:r>
            <a:endParaRPr lang="en-US"/>
          </a:p>
        </p:txBody>
      </p:sp>
      <p:sp>
        <p:nvSpPr>
          <p:cNvPr id="29700" name="Rectangle 4"/>
          <p:cNvSpPr>
            <a:spLocks noGrp="1" noChangeArrowheads="1"/>
          </p:cNvSpPr>
          <p:nvPr>
            <p:ph type="body" sz="half" idx="2"/>
          </p:nvPr>
        </p:nvSpPr>
        <p:spPr>
          <a:xfrm>
            <a:off x="4038600" y="4038600"/>
            <a:ext cx="5105400" cy="2057400"/>
          </a:xfrm>
        </p:spPr>
        <p:txBody>
          <a:bodyPr/>
          <a:lstStyle/>
          <a:p>
            <a:pPr>
              <a:lnSpc>
                <a:spcPct val="90000"/>
              </a:lnSpc>
              <a:buFontTx/>
              <a:buNone/>
            </a:pPr>
            <a:r>
              <a:rPr lang="en-US" sz="2400"/>
              <a:t>	</a:t>
            </a:r>
            <a:r>
              <a:rPr lang="en-US" sz="2400">
                <a:solidFill>
                  <a:schemeClr val="folHlink"/>
                </a:solidFill>
              </a:rPr>
              <a:t>Within this frame, Vincent and the broker are clearly in a position of power compared to Jerome, as they are on a nearer plane to the audience.  The audience sees how the staircase, itself symbolic, exists in the apartment. </a:t>
            </a:r>
          </a:p>
        </p:txBody>
      </p:sp>
      <p:pic>
        <p:nvPicPr>
          <p:cNvPr id="29701" name="Picture 5" descr="D:\Vincent Broker Jerome Triad.jpg"/>
          <p:cNvPicPr>
            <a:picLocks noChangeAspect="1" noChangeArrowheads="1"/>
          </p:cNvPicPr>
          <p:nvPr/>
        </p:nvPicPr>
        <p:blipFill>
          <a:blip r:embed="rId3"/>
          <a:srcRect/>
          <a:stretch>
            <a:fillRect/>
          </a:stretch>
        </p:blipFill>
        <p:spPr bwMode="auto">
          <a:xfrm>
            <a:off x="4648200" y="1143000"/>
            <a:ext cx="3810000" cy="28575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772400" cy="1066800"/>
          </a:xfrm>
        </p:spPr>
        <p:txBody>
          <a:bodyPr/>
          <a:lstStyle/>
          <a:p>
            <a:r>
              <a:rPr lang="en-US" sz="3600" u="sng"/>
              <a:t>The Full Shot</a:t>
            </a:r>
          </a:p>
        </p:txBody>
      </p:sp>
      <p:sp>
        <p:nvSpPr>
          <p:cNvPr id="30723" name="Rectangle 3"/>
          <p:cNvSpPr>
            <a:spLocks noGrp="1" noChangeArrowheads="1"/>
          </p:cNvSpPr>
          <p:nvPr>
            <p:ph type="body" sz="half" idx="1"/>
          </p:nvPr>
        </p:nvSpPr>
        <p:spPr>
          <a:xfrm>
            <a:off x="381000" y="1295400"/>
            <a:ext cx="4114800" cy="3429000"/>
          </a:xfrm>
        </p:spPr>
        <p:txBody>
          <a:bodyPr/>
          <a:lstStyle/>
          <a:p>
            <a:pPr>
              <a:lnSpc>
                <a:spcPct val="90000"/>
              </a:lnSpc>
            </a:pPr>
            <a:r>
              <a:rPr lang="en-US" sz="2400"/>
              <a:t>This is the closest range of long shot, which just barely contains the human body in full.</a:t>
            </a:r>
          </a:p>
          <a:p>
            <a:pPr>
              <a:lnSpc>
                <a:spcPct val="90000"/>
              </a:lnSpc>
            </a:pPr>
            <a:endParaRPr lang="en-US" sz="2400"/>
          </a:p>
          <a:p>
            <a:pPr>
              <a:lnSpc>
                <a:spcPct val="90000"/>
              </a:lnSpc>
            </a:pPr>
            <a:r>
              <a:rPr lang="en-US" sz="2400"/>
              <a:t>It can allow you to see the full body and its movement, and even large facial expressions.</a:t>
            </a:r>
          </a:p>
        </p:txBody>
      </p:sp>
      <p:sp>
        <p:nvSpPr>
          <p:cNvPr id="30724" name="Rectangle 4"/>
          <p:cNvSpPr>
            <a:spLocks noGrp="1" noChangeArrowheads="1"/>
          </p:cNvSpPr>
          <p:nvPr>
            <p:ph type="body" sz="half" idx="2"/>
          </p:nvPr>
        </p:nvSpPr>
        <p:spPr>
          <a:xfrm>
            <a:off x="762000" y="4800600"/>
            <a:ext cx="8001000" cy="1752600"/>
          </a:xfrm>
        </p:spPr>
        <p:txBody>
          <a:bodyPr/>
          <a:lstStyle/>
          <a:p>
            <a:pPr>
              <a:lnSpc>
                <a:spcPct val="90000"/>
              </a:lnSpc>
              <a:buFontTx/>
              <a:buNone/>
            </a:pPr>
            <a:r>
              <a:rPr lang="en-US" sz="2400"/>
              <a:t>	</a:t>
            </a:r>
            <a:r>
              <a:rPr lang="en-US" sz="2400">
                <a:solidFill>
                  <a:schemeClr val="folHlink"/>
                </a:solidFill>
              </a:rPr>
              <a:t>This frame is unusual, as it traps Vincent horizontally, just as the surgery immobilizes him.  The framing shows us that he is now trapped in his new role as Jerome.  There is no escaping, as Jerome’s position in relation to Vincent’s attests. Jerome is now holding a certain power over Vincent.</a:t>
            </a:r>
          </a:p>
        </p:txBody>
      </p:sp>
      <p:pic>
        <p:nvPicPr>
          <p:cNvPr id="30725" name="Picture 5" descr="D:\Vincent Floor.jpg"/>
          <p:cNvPicPr>
            <a:picLocks noChangeAspect="1" noChangeArrowheads="1"/>
          </p:cNvPicPr>
          <p:nvPr/>
        </p:nvPicPr>
        <p:blipFill>
          <a:blip r:embed="rId3"/>
          <a:srcRect/>
          <a:stretch>
            <a:fillRect/>
          </a:stretch>
        </p:blipFill>
        <p:spPr bwMode="auto">
          <a:xfrm>
            <a:off x="4343400" y="1295400"/>
            <a:ext cx="4419600" cy="33147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914400"/>
          </a:xfrm>
        </p:spPr>
        <p:txBody>
          <a:bodyPr/>
          <a:lstStyle/>
          <a:p>
            <a:r>
              <a:rPr lang="en-US" sz="3600" u="sng"/>
              <a:t>The Medium Shot</a:t>
            </a:r>
          </a:p>
        </p:txBody>
      </p:sp>
      <p:sp>
        <p:nvSpPr>
          <p:cNvPr id="31747" name="Rectangle 3"/>
          <p:cNvSpPr>
            <a:spLocks noGrp="1" noChangeArrowheads="1"/>
          </p:cNvSpPr>
          <p:nvPr>
            <p:ph type="body" sz="half" idx="1"/>
          </p:nvPr>
        </p:nvSpPr>
        <p:spPr>
          <a:xfrm>
            <a:off x="304800" y="1143000"/>
            <a:ext cx="4191000" cy="5410200"/>
          </a:xfrm>
        </p:spPr>
        <p:txBody>
          <a:bodyPr/>
          <a:lstStyle/>
          <a:p>
            <a:pPr>
              <a:lnSpc>
                <a:spcPct val="90000"/>
              </a:lnSpc>
            </a:pPr>
            <a:r>
              <a:rPr lang="en-US" sz="2400"/>
              <a:t>This shot contains a figure from the knees or waist up.</a:t>
            </a:r>
          </a:p>
          <a:p>
            <a:pPr>
              <a:lnSpc>
                <a:spcPct val="90000"/>
              </a:lnSpc>
            </a:pPr>
            <a:endParaRPr lang="en-US" sz="2400"/>
          </a:p>
          <a:p>
            <a:pPr>
              <a:lnSpc>
                <a:spcPct val="90000"/>
              </a:lnSpc>
            </a:pPr>
            <a:r>
              <a:rPr lang="en-US" sz="2400"/>
              <a:t>It is a functional shot: it carries exposition, dialogue, or movement.</a:t>
            </a:r>
          </a:p>
          <a:p>
            <a:pPr>
              <a:lnSpc>
                <a:spcPct val="90000"/>
              </a:lnSpc>
            </a:pPr>
            <a:endParaRPr lang="en-US" sz="2400"/>
          </a:p>
          <a:p>
            <a:pPr>
              <a:lnSpc>
                <a:spcPct val="90000"/>
              </a:lnSpc>
            </a:pPr>
            <a:r>
              <a:rPr lang="en-US" sz="2400"/>
              <a:t>Two variations of the shot are the two-shot and the over-the-shoulder shot.</a:t>
            </a:r>
          </a:p>
          <a:p>
            <a:pPr lvl="1">
              <a:lnSpc>
                <a:spcPct val="90000"/>
              </a:lnSpc>
            </a:pPr>
            <a:r>
              <a:rPr lang="en-US" sz="2000"/>
              <a:t>Two-shot contains two characters or figures</a:t>
            </a:r>
          </a:p>
          <a:p>
            <a:pPr lvl="1">
              <a:lnSpc>
                <a:spcPct val="90000"/>
              </a:lnSpc>
            </a:pPr>
            <a:r>
              <a:rPr lang="en-US" sz="2000"/>
              <a:t>The over-the-shoulder contains two also, usually with one having part or all of his/her back to the camera </a:t>
            </a:r>
          </a:p>
        </p:txBody>
      </p:sp>
      <p:sp>
        <p:nvSpPr>
          <p:cNvPr id="31748" name="Rectangle 4"/>
          <p:cNvSpPr>
            <a:spLocks noGrp="1" noChangeArrowheads="1"/>
          </p:cNvSpPr>
          <p:nvPr>
            <p:ph type="body" sz="half" idx="2"/>
          </p:nvPr>
        </p:nvSpPr>
        <p:spPr>
          <a:xfrm>
            <a:off x="3962400" y="4800600"/>
            <a:ext cx="4953000" cy="1752600"/>
          </a:xfrm>
        </p:spPr>
        <p:txBody>
          <a:bodyPr/>
          <a:lstStyle/>
          <a:p>
            <a:pPr>
              <a:lnSpc>
                <a:spcPct val="90000"/>
              </a:lnSpc>
              <a:buFontTx/>
              <a:buNone/>
            </a:pPr>
            <a:r>
              <a:rPr lang="en-US" sz="2400"/>
              <a:t>	</a:t>
            </a:r>
            <a:r>
              <a:rPr lang="en-US" sz="2400">
                <a:solidFill>
                  <a:schemeClr val="folHlink"/>
                </a:solidFill>
              </a:rPr>
              <a:t>In this over-the-shoulder shot the chief janitor acts as a guard, obstructing the viewer’s access to the escalator and thus to Gattaca and Vincent’s and “our” dreams.</a:t>
            </a:r>
          </a:p>
        </p:txBody>
      </p:sp>
      <p:pic>
        <p:nvPicPr>
          <p:cNvPr id="31749" name="Picture 5" descr="D:\Escalator Janitor.jpg"/>
          <p:cNvPicPr>
            <a:picLocks noChangeAspect="1" noChangeArrowheads="1"/>
          </p:cNvPicPr>
          <p:nvPr/>
        </p:nvPicPr>
        <p:blipFill>
          <a:blip r:embed="rId3"/>
          <a:srcRect/>
          <a:stretch>
            <a:fillRect/>
          </a:stretch>
        </p:blipFill>
        <p:spPr bwMode="auto">
          <a:xfrm>
            <a:off x="4419600" y="1562100"/>
            <a:ext cx="4191000" cy="31432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r>
              <a:rPr lang="en-US" sz="3600" u="sng"/>
              <a:t>The Close-up Shot</a:t>
            </a:r>
          </a:p>
        </p:txBody>
      </p:sp>
      <p:sp>
        <p:nvSpPr>
          <p:cNvPr id="32771" name="Rectangle 3"/>
          <p:cNvSpPr>
            <a:spLocks noGrp="1" noChangeArrowheads="1"/>
          </p:cNvSpPr>
          <p:nvPr>
            <p:ph type="body" sz="half" idx="1"/>
          </p:nvPr>
        </p:nvSpPr>
        <p:spPr>
          <a:xfrm>
            <a:off x="685800" y="1295400"/>
            <a:ext cx="3657600" cy="4800600"/>
          </a:xfrm>
        </p:spPr>
        <p:txBody>
          <a:bodyPr/>
          <a:lstStyle/>
          <a:p>
            <a:pPr>
              <a:lnSpc>
                <a:spcPct val="90000"/>
              </a:lnSpc>
            </a:pPr>
            <a:r>
              <a:rPr lang="en-US" sz="2400"/>
              <a:t>The close-up shows very little locale and concentrates on a relatively small object, such as the human face and its subtle expressions.</a:t>
            </a:r>
          </a:p>
          <a:p>
            <a:pPr>
              <a:lnSpc>
                <a:spcPct val="90000"/>
              </a:lnSpc>
            </a:pPr>
            <a:endParaRPr lang="en-US" sz="2400"/>
          </a:p>
          <a:p>
            <a:pPr>
              <a:lnSpc>
                <a:spcPct val="90000"/>
              </a:lnSpc>
            </a:pPr>
            <a:r>
              <a:rPr lang="en-US" sz="2400"/>
              <a:t>The magnification elevates the importance of things, often suggesting a symbolic significance. </a:t>
            </a:r>
          </a:p>
        </p:txBody>
      </p:sp>
      <p:sp>
        <p:nvSpPr>
          <p:cNvPr id="32772" name="Rectangle 4"/>
          <p:cNvSpPr>
            <a:spLocks noGrp="1" noChangeArrowheads="1"/>
          </p:cNvSpPr>
          <p:nvPr>
            <p:ph type="body" sz="half" idx="2"/>
          </p:nvPr>
        </p:nvSpPr>
        <p:spPr>
          <a:xfrm>
            <a:off x="3886200" y="4495800"/>
            <a:ext cx="5257800" cy="2057400"/>
          </a:xfrm>
        </p:spPr>
        <p:txBody>
          <a:bodyPr/>
          <a:lstStyle/>
          <a:p>
            <a:pPr>
              <a:lnSpc>
                <a:spcPct val="90000"/>
              </a:lnSpc>
              <a:buFontTx/>
              <a:buNone/>
            </a:pPr>
            <a:r>
              <a:rPr lang="en-US" sz="2400"/>
              <a:t>	</a:t>
            </a:r>
            <a:r>
              <a:rPr lang="en-US" sz="2400">
                <a:solidFill>
                  <a:schemeClr val="folHlink"/>
                </a:solidFill>
              </a:rPr>
              <a:t>This close-up shows Vincent’s pride, surprise, and happiness at his new resemblance to Jerome. To viewers, the portrait is more prominent, hinting at the trouble this will cause for Vincent.</a:t>
            </a:r>
          </a:p>
        </p:txBody>
      </p:sp>
      <p:pic>
        <p:nvPicPr>
          <p:cNvPr id="32773" name="Picture 5" descr="D:\Vincent Portrait Jerome.jpg"/>
          <p:cNvPicPr>
            <a:picLocks noChangeAspect="1" noChangeArrowheads="1"/>
          </p:cNvPicPr>
          <p:nvPr/>
        </p:nvPicPr>
        <p:blipFill>
          <a:blip r:embed="rId3"/>
          <a:srcRect/>
          <a:stretch>
            <a:fillRect/>
          </a:stretch>
        </p:blipFill>
        <p:spPr bwMode="auto">
          <a:xfrm>
            <a:off x="4572000" y="1295400"/>
            <a:ext cx="4114800" cy="3086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772400" cy="762000"/>
          </a:xfrm>
        </p:spPr>
        <p:txBody>
          <a:bodyPr/>
          <a:lstStyle/>
          <a:p>
            <a:r>
              <a:rPr lang="en-US" sz="3600" u="sng"/>
              <a:t>The Extreme Close-up Shot</a:t>
            </a:r>
          </a:p>
        </p:txBody>
      </p:sp>
      <p:sp>
        <p:nvSpPr>
          <p:cNvPr id="33795" name="Rectangle 3"/>
          <p:cNvSpPr>
            <a:spLocks noGrp="1" noChangeArrowheads="1"/>
          </p:cNvSpPr>
          <p:nvPr>
            <p:ph type="body" sz="half" idx="1"/>
          </p:nvPr>
        </p:nvSpPr>
        <p:spPr>
          <a:xfrm>
            <a:off x="0" y="1295400"/>
            <a:ext cx="4495800" cy="2362200"/>
          </a:xfrm>
        </p:spPr>
        <p:txBody>
          <a:bodyPr/>
          <a:lstStyle/>
          <a:p>
            <a:r>
              <a:rPr lang="en-US" sz="2400"/>
              <a:t>This is a variation of the close-up.  Where a close-up might show the human face, the extreme close-up might show just a person’s eyes, mouth, or, in this case, </a:t>
            </a:r>
            <a:r>
              <a:rPr lang="en-US" sz="2400">
                <a:solidFill>
                  <a:schemeClr val="folHlink"/>
                </a:solidFill>
              </a:rPr>
              <a:t>eyelash</a:t>
            </a:r>
            <a:r>
              <a:rPr lang="en-US" sz="2400"/>
              <a:t>.</a:t>
            </a:r>
          </a:p>
        </p:txBody>
      </p:sp>
      <p:sp>
        <p:nvSpPr>
          <p:cNvPr id="33796" name="Rectangle 4"/>
          <p:cNvSpPr>
            <a:spLocks noGrp="1" noChangeArrowheads="1"/>
          </p:cNvSpPr>
          <p:nvPr>
            <p:ph type="body" sz="half" idx="2"/>
          </p:nvPr>
        </p:nvSpPr>
        <p:spPr>
          <a:xfrm>
            <a:off x="3276600" y="3124200"/>
            <a:ext cx="5867400" cy="3505200"/>
          </a:xfrm>
        </p:spPr>
        <p:txBody>
          <a:bodyPr/>
          <a:lstStyle/>
          <a:p>
            <a:pPr>
              <a:buFontTx/>
              <a:buNone/>
            </a:pPr>
            <a:r>
              <a:rPr lang="en-US" sz="2400"/>
              <a:t>	</a:t>
            </a:r>
            <a:r>
              <a:rPr lang="en-US" sz="2400">
                <a:solidFill>
                  <a:schemeClr val="folHlink"/>
                </a:solidFill>
              </a:rPr>
              <a:t>This shot also allows for symbolism.  Here the extreme close-up on the fingers has Irene fully disclosing her true self to Vincent, as her hair symbolizes her true identity and unconditional love.  The image of the fingers alludes to Michelangelo’s painting of God and Adam on the Sistine chapel ceiling, as well.</a:t>
            </a:r>
          </a:p>
        </p:txBody>
      </p:sp>
      <p:pic>
        <p:nvPicPr>
          <p:cNvPr id="33797" name="Picture 5" descr="D:\Eyelash.jpg"/>
          <p:cNvPicPr>
            <a:picLocks noChangeAspect="1" noChangeArrowheads="1"/>
          </p:cNvPicPr>
          <p:nvPr/>
        </p:nvPicPr>
        <p:blipFill>
          <a:blip r:embed="rId3"/>
          <a:srcRect/>
          <a:stretch>
            <a:fillRect/>
          </a:stretch>
        </p:blipFill>
        <p:spPr bwMode="auto">
          <a:xfrm>
            <a:off x="381000" y="3733800"/>
            <a:ext cx="3200400" cy="2400300"/>
          </a:xfrm>
          <a:prstGeom prst="rect">
            <a:avLst/>
          </a:prstGeom>
          <a:noFill/>
        </p:spPr>
      </p:pic>
      <p:pic>
        <p:nvPicPr>
          <p:cNvPr id="33798" name="Picture 6" descr="D:\Fingers.jpg"/>
          <p:cNvPicPr>
            <a:picLocks noChangeAspect="1" noChangeArrowheads="1"/>
          </p:cNvPicPr>
          <p:nvPr/>
        </p:nvPicPr>
        <p:blipFill>
          <a:blip r:embed="rId4"/>
          <a:srcRect/>
          <a:stretch>
            <a:fillRect/>
          </a:stretch>
        </p:blipFill>
        <p:spPr bwMode="auto">
          <a:xfrm>
            <a:off x="5105400" y="1066800"/>
            <a:ext cx="2819400" cy="2057400"/>
          </a:xfrm>
          <a:prstGeom prst="rect">
            <a:avLst/>
          </a:prstGeom>
          <a:noFill/>
        </p:spPr>
      </p:pic>
      <p:pic>
        <p:nvPicPr>
          <p:cNvPr id="33799" name="Picture 7" descr="C:\WINDOWS\Desktop\hands.jpg"/>
          <p:cNvPicPr>
            <a:picLocks noChangeAspect="1" noChangeArrowheads="1"/>
          </p:cNvPicPr>
          <p:nvPr/>
        </p:nvPicPr>
        <p:blipFill>
          <a:blip r:embed="rId5"/>
          <a:srcRect/>
          <a:stretch>
            <a:fillRect/>
          </a:stretch>
        </p:blipFill>
        <p:spPr bwMode="auto">
          <a:xfrm>
            <a:off x="6553200" y="5791200"/>
            <a:ext cx="2133600" cy="6191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786</TotalTime>
  <Words>2243</Words>
  <Application>Microsoft Macintosh PowerPoint</Application>
  <PresentationFormat>On-screen Show (4:3)</PresentationFormat>
  <Paragraphs>296</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Pulse</vt:lpstr>
      <vt:lpstr>The Secret Code of Filming Photography</vt:lpstr>
      <vt:lpstr>Textual Analysis of  Gattaca</vt:lpstr>
      <vt:lpstr>Shots</vt:lpstr>
      <vt:lpstr>The Extreme Long Shot</vt:lpstr>
      <vt:lpstr>The Long Shot</vt:lpstr>
      <vt:lpstr>The Full Shot</vt:lpstr>
      <vt:lpstr>The Medium Shot</vt:lpstr>
      <vt:lpstr>The Close-up Shot</vt:lpstr>
      <vt:lpstr>The Extreme Close-up Shot</vt:lpstr>
      <vt:lpstr>Angles</vt:lpstr>
      <vt:lpstr>PowerPoint Presentation</vt:lpstr>
      <vt:lpstr>High Angles</vt:lpstr>
      <vt:lpstr>High Angles</vt:lpstr>
      <vt:lpstr>Low Angles</vt:lpstr>
      <vt:lpstr>Eye-level Shots</vt:lpstr>
      <vt:lpstr>Oblique Angles</vt:lpstr>
      <vt:lpstr>Lighting and Colors</vt:lpstr>
      <vt:lpstr>PowerPoint Presentation</vt:lpstr>
      <vt:lpstr>Lighting in Gattaca</vt:lpstr>
      <vt:lpstr>Color</vt:lpstr>
      <vt:lpstr>Color in Gattaca</vt:lpstr>
      <vt:lpstr>Color in Gattaca</vt:lpstr>
      <vt:lpstr>PowerPoint Presentation</vt:lpstr>
      <vt:lpstr>The Secret Code of Filming Mise en scène</vt:lpstr>
      <vt:lpstr>Contrasts</vt:lpstr>
      <vt:lpstr>Character Placement Framing: The areas of the frame  affect the significance of the subject</vt:lpstr>
      <vt:lpstr>Character Placement Proxemics: The distance between the camera and the subjects affects the significance of the subject</vt:lpstr>
      <vt:lpstr>Character Placement, continued Proxemics: The distance between the camera and the subjects affects the significance of the subject</vt:lpstr>
      <vt:lpstr>Character Placement, continued Proxemics: The distance between the camera and the subjects affects the significance of the subject</vt:lpstr>
      <vt:lpstr>Character Placement, continued Proxemics: The distance between the camera and the subjects affects the significance of the subject</vt:lpstr>
      <vt:lpstr>Character Placement, continued Proxemics: The distance between the camera and the subjects affects the significance of the subject</vt:lpstr>
      <vt:lpstr>Elements of Set Composition</vt:lpstr>
      <vt:lpstr>Elements of Set Composition in Gattaca</vt:lpstr>
      <vt:lpstr>Film Noir</vt:lpstr>
      <vt:lpstr>Film Noir Components</vt:lpstr>
      <vt:lpstr>PowerPoint Presentation</vt:lpstr>
      <vt:lpstr>Historical Context of Film Noir</vt:lpstr>
      <vt:lpstr>Film Noir Aspects in Gattaca</vt:lpstr>
    </vt:vector>
  </TitlesOfParts>
  <Company>IVCC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Introduction to Writing Screenplays in Three Parts</dc:title>
  <dc:creator>Kimberly Radek</dc:creator>
  <cp:lastModifiedBy>Helpdesk</cp:lastModifiedBy>
  <cp:revision>56</cp:revision>
  <dcterms:created xsi:type="dcterms:W3CDTF">2001-03-05T16:37:55Z</dcterms:created>
  <dcterms:modified xsi:type="dcterms:W3CDTF">2016-02-28T10:32:40Z</dcterms:modified>
</cp:coreProperties>
</file>