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84" r:id="rId5"/>
    <p:sldId id="263" r:id="rId6"/>
    <p:sldId id="262" r:id="rId7"/>
    <p:sldId id="308" r:id="rId8"/>
    <p:sldId id="261" r:id="rId9"/>
    <p:sldId id="259" r:id="rId10"/>
    <p:sldId id="305" r:id="rId11"/>
    <p:sldId id="260" r:id="rId12"/>
    <p:sldId id="306" r:id="rId13"/>
    <p:sldId id="258" r:id="rId14"/>
    <p:sldId id="265" r:id="rId15"/>
    <p:sldId id="307" r:id="rId16"/>
    <p:sldId id="309" r:id="rId17"/>
    <p:sldId id="291" r:id="rId18"/>
    <p:sldId id="300" r:id="rId19"/>
    <p:sldId id="283" r:id="rId20"/>
    <p:sldId id="310" r:id="rId21"/>
    <p:sldId id="281" r:id="rId22"/>
    <p:sldId id="275" r:id="rId23"/>
    <p:sldId id="298"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26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Date Placeholder 14"/>
          <p:cNvSpPr>
            <a:spLocks noGrp="1"/>
          </p:cNvSpPr>
          <p:nvPr>
            <p:ph type="dt" sz="half" idx="10"/>
          </p:nvPr>
        </p:nvSpPr>
        <p:spPr/>
        <p:txBody>
          <a:bodyPr/>
          <a:lstStyle/>
          <a:p>
            <a:fld id="{495FDE33-38F0-405E-948C-E3F17E26A1A7}" type="datetimeFigureOut">
              <a:rPr lang="en-AU" smtClean="0"/>
              <a:t>8/02/16</a:t>
            </a:fld>
            <a:endParaRPr lang="en-AU"/>
          </a:p>
        </p:txBody>
      </p:sp>
      <p:sp>
        <p:nvSpPr>
          <p:cNvPr id="16" name="Slide Number Placeholder 15"/>
          <p:cNvSpPr>
            <a:spLocks noGrp="1"/>
          </p:cNvSpPr>
          <p:nvPr>
            <p:ph type="sldNum" sz="quarter" idx="11"/>
          </p:nvPr>
        </p:nvSpPr>
        <p:spPr/>
        <p:txBody>
          <a:bodyPr/>
          <a:lstStyle/>
          <a:p>
            <a:fld id="{F3E2D235-7049-4DE4-93AC-CA7DF2E98CAD}"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95FDE33-38F0-405E-948C-E3F17E26A1A7}" type="datetimeFigureOut">
              <a:rPr lang="en-AU" smtClean="0"/>
              <a:t>8/02/16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2D235-7049-4DE4-93AC-CA7DF2E98CAD}"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5FDE33-38F0-405E-948C-E3F17E26A1A7}" type="datetimeFigureOut">
              <a:rPr lang="en-AU" smtClean="0"/>
              <a:t>8/02/16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E2D235-7049-4DE4-93AC-CA7DF2E98CAD}"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fld id="{495FDE33-38F0-405E-948C-E3F17E26A1A7}" type="datetimeFigureOut">
              <a:rPr lang="en-AU" smtClean="0"/>
              <a:t>8/02/16</a:t>
            </a:fld>
            <a:endParaRPr lang="en-AU"/>
          </a:p>
        </p:txBody>
      </p:sp>
      <p:sp>
        <p:nvSpPr>
          <p:cNvPr id="15" name="Slide Number Placeholder 14"/>
          <p:cNvSpPr>
            <a:spLocks noGrp="1"/>
          </p:cNvSpPr>
          <p:nvPr>
            <p:ph type="sldNum" sz="quarter" idx="11"/>
          </p:nvPr>
        </p:nvSpPr>
        <p:spPr/>
        <p:txBody>
          <a:bodyPr/>
          <a:lstStyle/>
          <a:p>
            <a:fld id="{F3E2D235-7049-4DE4-93AC-CA7DF2E98CAD}"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11"/>
          <p:cNvSpPr>
            <a:spLocks noGrp="1"/>
          </p:cNvSpPr>
          <p:nvPr>
            <p:ph type="dt" sz="half" idx="10"/>
          </p:nvPr>
        </p:nvSpPr>
        <p:spPr/>
        <p:txBody>
          <a:bodyPr/>
          <a:lstStyle/>
          <a:p>
            <a:fld id="{495FDE33-38F0-405E-948C-E3F17E26A1A7}" type="datetimeFigureOut">
              <a:rPr lang="en-AU" smtClean="0"/>
              <a:t>8/02/16</a:t>
            </a:fld>
            <a:endParaRPr lang="en-AU"/>
          </a:p>
        </p:txBody>
      </p:sp>
      <p:sp>
        <p:nvSpPr>
          <p:cNvPr id="13" name="Slide Number Placeholder 12"/>
          <p:cNvSpPr>
            <a:spLocks noGrp="1"/>
          </p:cNvSpPr>
          <p:nvPr>
            <p:ph type="sldNum" sz="quarter" idx="11"/>
          </p:nvPr>
        </p:nvSpPr>
        <p:spPr/>
        <p:txBody>
          <a:bodyPr/>
          <a:lstStyle/>
          <a:p>
            <a:fld id="{F3E2D235-7049-4DE4-93AC-CA7DF2E98CAD}"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95FDE33-38F0-405E-948C-E3F17E26A1A7}" type="datetimeFigureOut">
              <a:rPr lang="en-AU" smtClean="0"/>
              <a:t>8/02/16</a:t>
            </a:fld>
            <a:endParaRPr lang="en-AU"/>
          </a:p>
        </p:txBody>
      </p:sp>
      <p:sp>
        <p:nvSpPr>
          <p:cNvPr id="9" name="Slide Number Placeholder 8"/>
          <p:cNvSpPr>
            <a:spLocks noGrp="1"/>
          </p:cNvSpPr>
          <p:nvPr>
            <p:ph type="sldNum" sz="quarter" idx="11"/>
          </p:nvPr>
        </p:nvSpPr>
        <p:spPr/>
        <p:txBody>
          <a:bodyPr/>
          <a:lstStyle/>
          <a:p>
            <a:fld id="{F3E2D235-7049-4DE4-93AC-CA7DF2E98CAD}"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14" name="Date Placeholder 13"/>
          <p:cNvSpPr>
            <a:spLocks noGrp="1"/>
          </p:cNvSpPr>
          <p:nvPr>
            <p:ph type="dt" sz="half" idx="10"/>
          </p:nvPr>
        </p:nvSpPr>
        <p:spPr/>
        <p:txBody>
          <a:bodyPr/>
          <a:lstStyle/>
          <a:p>
            <a:fld id="{495FDE33-38F0-405E-948C-E3F17E26A1A7}" type="datetimeFigureOut">
              <a:rPr lang="en-AU" smtClean="0"/>
              <a:t>8/02/16</a:t>
            </a:fld>
            <a:endParaRPr lang="en-AU"/>
          </a:p>
        </p:txBody>
      </p:sp>
      <p:sp>
        <p:nvSpPr>
          <p:cNvPr id="15" name="Slide Number Placeholder 14"/>
          <p:cNvSpPr>
            <a:spLocks noGrp="1"/>
          </p:cNvSpPr>
          <p:nvPr>
            <p:ph type="sldNum" sz="quarter" idx="11"/>
          </p:nvPr>
        </p:nvSpPr>
        <p:spPr/>
        <p:txBody>
          <a:bodyPr/>
          <a:lstStyle/>
          <a:p>
            <a:fld id="{F3E2D235-7049-4DE4-93AC-CA7DF2E98CAD}"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fld id="{495FDE33-38F0-405E-948C-E3F17E26A1A7}" type="datetimeFigureOut">
              <a:rPr lang="en-AU" smtClean="0"/>
              <a:t>8/02/16</a:t>
            </a:fld>
            <a:endParaRPr lang="en-AU"/>
          </a:p>
        </p:txBody>
      </p:sp>
      <p:sp>
        <p:nvSpPr>
          <p:cNvPr id="8" name="Slide Number Placeholder 7"/>
          <p:cNvSpPr>
            <a:spLocks noGrp="1"/>
          </p:cNvSpPr>
          <p:nvPr>
            <p:ph type="sldNum" sz="quarter" idx="11"/>
          </p:nvPr>
        </p:nvSpPr>
        <p:spPr/>
        <p:txBody>
          <a:bodyPr/>
          <a:lstStyle/>
          <a:p>
            <a:fld id="{F3E2D235-7049-4DE4-93AC-CA7DF2E98CAD}"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5FDE33-38F0-405E-948C-E3F17E26A1A7}" type="datetimeFigureOut">
              <a:rPr lang="en-AU" smtClean="0"/>
              <a:t>8/02/16</a:t>
            </a:fld>
            <a:endParaRPr lang="en-AU"/>
          </a:p>
        </p:txBody>
      </p:sp>
      <p:sp>
        <p:nvSpPr>
          <p:cNvPr id="6" name="Slide Number Placeholder 5"/>
          <p:cNvSpPr>
            <a:spLocks noGrp="1"/>
          </p:cNvSpPr>
          <p:nvPr>
            <p:ph type="sldNum" sz="quarter" idx="11"/>
          </p:nvPr>
        </p:nvSpPr>
        <p:spPr/>
        <p:txBody>
          <a:bodyPr/>
          <a:lstStyle/>
          <a:p>
            <a:fld id="{F3E2D235-7049-4DE4-93AC-CA7DF2E98CAD}"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fld id="{495FDE33-38F0-405E-948C-E3F17E26A1A7}" type="datetimeFigureOut">
              <a:rPr lang="en-AU" smtClean="0"/>
              <a:t>8/02/16</a:t>
            </a:fld>
            <a:endParaRPr lang="en-AU"/>
          </a:p>
        </p:txBody>
      </p:sp>
      <p:sp>
        <p:nvSpPr>
          <p:cNvPr id="16" name="Slide Number Placeholder 15"/>
          <p:cNvSpPr>
            <a:spLocks noGrp="1"/>
          </p:cNvSpPr>
          <p:nvPr>
            <p:ph type="sldNum" sz="quarter" idx="11"/>
          </p:nvPr>
        </p:nvSpPr>
        <p:spPr/>
        <p:txBody>
          <a:bodyPr/>
          <a:lstStyle/>
          <a:p>
            <a:fld id="{F3E2D235-7049-4DE4-93AC-CA7DF2E98CAD}"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Modifiez le style du titre</a:t>
            </a:r>
            <a:endParaRPr lang="en-US"/>
          </a:p>
        </p:txBody>
      </p:sp>
      <p:sp>
        <p:nvSpPr>
          <p:cNvPr id="13" name="Date Placeholder 12"/>
          <p:cNvSpPr>
            <a:spLocks noGrp="1"/>
          </p:cNvSpPr>
          <p:nvPr>
            <p:ph type="dt" sz="half" idx="10"/>
          </p:nvPr>
        </p:nvSpPr>
        <p:spPr/>
        <p:txBody>
          <a:bodyPr/>
          <a:lstStyle/>
          <a:p>
            <a:fld id="{495FDE33-38F0-405E-948C-E3F17E26A1A7}" type="datetimeFigureOut">
              <a:rPr lang="en-AU" smtClean="0"/>
              <a:t>8/02/16</a:t>
            </a:fld>
            <a:endParaRPr lang="en-AU"/>
          </a:p>
        </p:txBody>
      </p:sp>
      <p:sp>
        <p:nvSpPr>
          <p:cNvPr id="14" name="Slide Number Placeholder 13"/>
          <p:cNvSpPr>
            <a:spLocks noGrp="1"/>
          </p:cNvSpPr>
          <p:nvPr>
            <p:ph type="sldNum" sz="quarter" idx="11"/>
          </p:nvPr>
        </p:nvSpPr>
        <p:spPr/>
        <p:txBody>
          <a:bodyPr/>
          <a:lstStyle/>
          <a:p>
            <a:fld id="{F3E2D235-7049-4DE4-93AC-CA7DF2E98CAD}"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95FDE33-38F0-405E-948C-E3F17E26A1A7}" type="datetimeFigureOut">
              <a:rPr lang="en-AU" smtClean="0"/>
              <a:t>8/02/16</a:t>
            </a:fld>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3E2D235-7049-4DE4-93AC-CA7DF2E98CAD}"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7240" y="1132334"/>
            <a:ext cx="7971224" cy="2152650"/>
          </a:xfrm>
        </p:spPr>
        <p:txBody>
          <a:bodyPr/>
          <a:lstStyle/>
          <a:p>
            <a:r>
              <a:rPr lang="fr-FR" sz="6600" dirty="0" smtClean="0">
                <a:solidFill>
                  <a:schemeClr val="tx2"/>
                </a:solidFill>
              </a:rPr>
              <a:t>Unit 1 &amp; 2 </a:t>
            </a:r>
            <a:br>
              <a:rPr lang="fr-FR" sz="6600" dirty="0" smtClean="0">
                <a:solidFill>
                  <a:schemeClr val="tx2"/>
                </a:solidFill>
              </a:rPr>
            </a:br>
            <a:r>
              <a:rPr lang="fr-FR" sz="6600" dirty="0" smtClean="0">
                <a:solidFill>
                  <a:schemeClr val="tx2"/>
                </a:solidFill>
              </a:rPr>
              <a:t>English</a:t>
            </a:r>
            <a:br>
              <a:rPr lang="fr-FR" sz="6600" dirty="0" smtClean="0">
                <a:solidFill>
                  <a:schemeClr val="tx2"/>
                </a:solidFill>
              </a:rPr>
            </a:br>
            <a:r>
              <a:rPr lang="fr-FR" sz="6600" dirty="0" smtClean="0">
                <a:solidFill>
                  <a:schemeClr val="tx2"/>
                </a:solidFill>
              </a:rPr>
              <a:t>Transition 2015-16</a:t>
            </a:r>
            <a:endParaRPr lang="en-AU" sz="6600" dirty="0">
              <a:solidFill>
                <a:schemeClr val="tx2"/>
              </a:solidFill>
            </a:endParaRPr>
          </a:p>
        </p:txBody>
      </p:sp>
      <p:sp>
        <p:nvSpPr>
          <p:cNvPr id="3" name="Sous-titre 2"/>
          <p:cNvSpPr>
            <a:spLocks noGrp="1"/>
          </p:cNvSpPr>
          <p:nvPr>
            <p:ph type="subTitle" idx="1"/>
          </p:nvPr>
        </p:nvSpPr>
        <p:spPr>
          <a:xfrm>
            <a:off x="2123728" y="3356992"/>
            <a:ext cx="6172200" cy="685800"/>
          </a:xfrm>
        </p:spPr>
        <p:txBody>
          <a:bodyPr>
            <a:normAutofit/>
          </a:bodyPr>
          <a:lstStyle/>
          <a:p>
            <a:r>
              <a:rPr lang="fr-FR" sz="3200" dirty="0" smtClean="0"/>
              <a:t>An </a:t>
            </a:r>
            <a:r>
              <a:rPr lang="fr-FR" sz="3200" dirty="0" err="1" smtClean="0"/>
              <a:t>Overview</a:t>
            </a:r>
            <a:r>
              <a:rPr lang="fr-FR" sz="3200" dirty="0" smtClean="0"/>
              <a:t> of the </a:t>
            </a:r>
            <a:r>
              <a:rPr lang="fr-FR" sz="3200" dirty="0" err="1" smtClean="0"/>
              <a:t>Year’s</a:t>
            </a:r>
            <a:r>
              <a:rPr lang="fr-FR" sz="3200" dirty="0" smtClean="0"/>
              <a:t> </a:t>
            </a:r>
            <a:r>
              <a:rPr lang="fr-FR" sz="3200" dirty="0" err="1" smtClean="0"/>
              <a:t>Study</a:t>
            </a:r>
            <a:endParaRPr lang="en-AU" sz="32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365104"/>
            <a:ext cx="2596530" cy="1960801"/>
          </a:xfrm>
          <a:prstGeom prst="rect">
            <a:avLst/>
          </a:prstGeom>
        </p:spPr>
      </p:pic>
    </p:spTree>
    <p:custDataLst>
      <p:tags r:id="rId1"/>
    </p:custDataLst>
    <p:extLst>
      <p:ext uri="{BB962C8B-B14F-4D97-AF65-F5344CB8AC3E}">
        <p14:creationId xmlns:p14="http://schemas.microsoft.com/office/powerpoint/2010/main" val="7609164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685801"/>
            <a:ext cx="6096000" cy="4183359"/>
          </a:xfrm>
        </p:spPr>
        <p:txBody>
          <a:bodyPr>
            <a:normAutofit/>
          </a:bodyPr>
          <a:lstStyle/>
          <a:p>
            <a:pPr marL="18288" indent="0">
              <a:buNone/>
            </a:pPr>
            <a:r>
              <a:rPr lang="en-US" dirty="0" smtClean="0"/>
              <a:t>In </a:t>
            </a:r>
            <a:r>
              <a:rPr lang="en-US" dirty="0"/>
              <a:t>developing creative responses to texts, </a:t>
            </a:r>
            <a:r>
              <a:rPr lang="en-US" dirty="0" smtClean="0"/>
              <a:t>you explore </a:t>
            </a:r>
            <a:r>
              <a:rPr lang="en-US" dirty="0"/>
              <a:t>how purpose and audience affect the choices </a:t>
            </a:r>
            <a:r>
              <a:rPr lang="en-US" dirty="0" smtClean="0"/>
              <a:t>they make </a:t>
            </a:r>
            <a:r>
              <a:rPr lang="en-US" dirty="0"/>
              <a:t>as writers in developing ideas and planning work, making choices about structure, conventions, and </a:t>
            </a:r>
            <a:r>
              <a:rPr lang="en-US" dirty="0" smtClean="0"/>
              <a:t>language to </a:t>
            </a:r>
            <a:r>
              <a:rPr lang="en-US" dirty="0"/>
              <a:t>develop voice and style. </a:t>
            </a:r>
            <a:r>
              <a:rPr lang="en-US" dirty="0" smtClean="0"/>
              <a:t>You </a:t>
            </a:r>
            <a:r>
              <a:rPr lang="en-US" dirty="0" err="1" smtClean="0"/>
              <a:t>practise</a:t>
            </a:r>
            <a:r>
              <a:rPr lang="en-US" dirty="0" smtClean="0"/>
              <a:t> </a:t>
            </a:r>
            <a:r>
              <a:rPr lang="en-US" dirty="0"/>
              <a:t>the skills of revision, editing and refining for accuracy and stylistic effect.</a:t>
            </a:r>
          </a:p>
        </p:txBody>
      </p:sp>
      <p:sp>
        <p:nvSpPr>
          <p:cNvPr id="2" name="Titre 1"/>
          <p:cNvSpPr>
            <a:spLocks noGrp="1"/>
          </p:cNvSpPr>
          <p:nvPr>
            <p:ph type="title"/>
          </p:nvPr>
        </p:nvSpPr>
        <p:spPr>
          <a:xfrm>
            <a:off x="777240" y="5466928"/>
            <a:ext cx="7543800" cy="914400"/>
          </a:xfrm>
        </p:spPr>
        <p:txBody>
          <a:bodyPr/>
          <a:lstStyle/>
          <a:p>
            <a:r>
              <a:rPr lang="fr-FR" sz="4400" dirty="0" smtClean="0">
                <a:solidFill>
                  <a:schemeClr val="tx2"/>
                </a:solidFill>
              </a:rPr>
              <a:t>AOS1 – Reading &amp; </a:t>
            </a:r>
            <a:r>
              <a:rPr lang="fr-FR" sz="4400" dirty="0" err="1" smtClean="0">
                <a:solidFill>
                  <a:schemeClr val="tx2"/>
                </a:solidFill>
              </a:rPr>
              <a:t>Creating</a:t>
            </a:r>
            <a:r>
              <a:rPr lang="fr-FR" sz="4400" dirty="0" smtClean="0">
                <a:solidFill>
                  <a:schemeClr val="tx2"/>
                </a:solidFill>
              </a:rPr>
              <a:t> – </a:t>
            </a:r>
            <a:r>
              <a:rPr lang="fr-FR" sz="4400" dirty="0" err="1" smtClean="0">
                <a:solidFill>
                  <a:schemeClr val="tx2"/>
                </a:solidFill>
              </a:rPr>
              <a:t>Creative</a:t>
            </a:r>
            <a:r>
              <a:rPr lang="fr-FR" sz="4400" dirty="0" smtClean="0">
                <a:solidFill>
                  <a:schemeClr val="tx2"/>
                </a:solidFill>
              </a:rPr>
              <a:t> </a:t>
            </a:r>
            <a:r>
              <a:rPr lang="fr-FR" sz="4400" dirty="0" err="1" smtClean="0">
                <a:solidFill>
                  <a:schemeClr val="tx2"/>
                </a:solidFill>
              </a:rPr>
              <a:t>Response</a:t>
            </a:r>
            <a:endParaRPr lang="en-AU" sz="4400" dirty="0">
              <a:solidFill>
                <a:schemeClr val="tx2"/>
              </a:solidFill>
            </a:endParaRPr>
          </a:p>
        </p:txBody>
      </p:sp>
    </p:spTree>
    <p:extLst>
      <p:ext uri="{BB962C8B-B14F-4D97-AF65-F5344CB8AC3E}">
        <p14:creationId xmlns:p14="http://schemas.microsoft.com/office/powerpoint/2010/main" val="38707736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99792" y="260649"/>
            <a:ext cx="6192688" cy="4752528"/>
          </a:xfrm>
        </p:spPr>
        <p:txBody>
          <a:bodyPr>
            <a:normAutofit/>
          </a:bodyPr>
          <a:lstStyle/>
          <a:p>
            <a:r>
              <a:rPr lang="en-AU" sz="2000" i="1" dirty="0">
                <a:effectLst/>
              </a:rPr>
              <a:t>Frankenstein</a:t>
            </a:r>
            <a:r>
              <a:rPr lang="en-AU" sz="2000" dirty="0">
                <a:effectLst/>
              </a:rPr>
              <a:t> </a:t>
            </a:r>
            <a:r>
              <a:rPr lang="en-AU" sz="2000" dirty="0" smtClean="0">
                <a:effectLst/>
              </a:rPr>
              <a:t>follows Victor Frankenstein’s triumph </a:t>
            </a:r>
            <a:r>
              <a:rPr lang="en-AU" sz="2000" dirty="0">
                <a:effectLst/>
              </a:rPr>
              <a:t>as he reanimates a dead body, and then his guilt for creating such a thing. When </a:t>
            </a:r>
            <a:r>
              <a:rPr lang="en-AU" sz="2000" dirty="0" smtClean="0">
                <a:effectLst/>
              </a:rPr>
              <a:t>the “Frankenstein monster” realizes </a:t>
            </a:r>
            <a:r>
              <a:rPr lang="en-AU" sz="2000" dirty="0">
                <a:effectLst/>
              </a:rPr>
              <a:t>how he came to be and is rejected by mankind, he seeks revenge on his creator's family to avenge his own sorrow</a:t>
            </a:r>
            <a:r>
              <a:rPr lang="en-AU" sz="2000" dirty="0" smtClean="0">
                <a:effectLst/>
              </a:rPr>
              <a:t>. Mary Shelley </a:t>
            </a:r>
            <a:r>
              <a:rPr lang="en-AU" sz="2000" dirty="0">
                <a:effectLst/>
              </a:rPr>
              <a:t>first wrote </a:t>
            </a:r>
            <a:r>
              <a:rPr lang="en-AU" sz="2000" i="1" dirty="0">
                <a:effectLst/>
              </a:rPr>
              <a:t>Frankenstein</a:t>
            </a:r>
            <a:r>
              <a:rPr lang="en-AU" sz="2000" dirty="0">
                <a:effectLst/>
              </a:rPr>
              <a:t> as a short story after the poet Lord Byron suggested his friends each write a ghost story. The story so frightened Byron that he ran shrieking from the room.</a:t>
            </a:r>
          </a:p>
        </p:txBody>
      </p:sp>
      <p:sp>
        <p:nvSpPr>
          <p:cNvPr id="2" name="Titre 1"/>
          <p:cNvSpPr>
            <a:spLocks noGrp="1"/>
          </p:cNvSpPr>
          <p:nvPr>
            <p:ph type="title"/>
          </p:nvPr>
        </p:nvSpPr>
        <p:spPr>
          <a:xfrm>
            <a:off x="777240" y="5445224"/>
            <a:ext cx="7899216" cy="914400"/>
          </a:xfrm>
        </p:spPr>
        <p:txBody>
          <a:bodyPr/>
          <a:lstStyle/>
          <a:p>
            <a:r>
              <a:rPr lang="fr-FR" i="1" dirty="0" smtClean="0">
                <a:solidFill>
                  <a:schemeClr val="tx2"/>
                </a:solidFill>
              </a:rPr>
              <a:t>Frankenstein</a:t>
            </a:r>
            <a:r>
              <a:rPr lang="fr-FR" dirty="0" smtClean="0">
                <a:solidFill>
                  <a:schemeClr val="tx2"/>
                </a:solidFill>
              </a:rPr>
              <a:t> – Mary Shelley</a:t>
            </a:r>
            <a:endParaRPr lang="en-AU" dirty="0">
              <a:solidFill>
                <a:schemeClr val="tx2"/>
              </a:solidFill>
            </a:endParaRPr>
          </a:p>
        </p:txBody>
      </p:sp>
      <p:pic>
        <p:nvPicPr>
          <p:cNvPr id="5" name="Picture 4"/>
          <p:cNvPicPr>
            <a:picLocks noChangeAspect="1"/>
          </p:cNvPicPr>
          <p:nvPr/>
        </p:nvPicPr>
        <p:blipFill>
          <a:blip r:embed="rId2"/>
          <a:stretch>
            <a:fillRect/>
          </a:stretch>
        </p:blipFill>
        <p:spPr>
          <a:xfrm>
            <a:off x="467544" y="548680"/>
            <a:ext cx="1621466" cy="2592288"/>
          </a:xfrm>
          <a:prstGeom prst="rect">
            <a:avLst/>
          </a:prstGeom>
        </p:spPr>
      </p:pic>
    </p:spTree>
    <p:extLst>
      <p:ext uri="{BB962C8B-B14F-4D97-AF65-F5344CB8AC3E}">
        <p14:creationId xmlns:p14="http://schemas.microsoft.com/office/powerpoint/2010/main" val="14428326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AOS1 – </a:t>
            </a:r>
            <a:r>
              <a:rPr lang="fr-FR" dirty="0" err="1" smtClean="0"/>
              <a:t>Assessment</a:t>
            </a:r>
            <a:r>
              <a:rPr lang="fr-FR" dirty="0" smtClean="0"/>
              <a:t> SAT </a:t>
            </a:r>
            <a:endParaRPr lang="en-AU" dirty="0"/>
          </a:p>
        </p:txBody>
      </p:sp>
      <p:sp>
        <p:nvSpPr>
          <p:cNvPr id="3" name="ZoneTexte 2"/>
          <p:cNvSpPr txBox="1"/>
          <p:nvPr/>
        </p:nvSpPr>
        <p:spPr>
          <a:xfrm>
            <a:off x="755576" y="692696"/>
            <a:ext cx="7416824" cy="3108544"/>
          </a:xfrm>
          <a:prstGeom prst="rect">
            <a:avLst/>
          </a:prstGeom>
          <a:noFill/>
        </p:spPr>
        <p:txBody>
          <a:bodyPr wrap="square" rtlCol="0">
            <a:spAutoFit/>
          </a:bodyPr>
          <a:lstStyle/>
          <a:p>
            <a:r>
              <a:rPr lang="fr-FR" sz="2800" dirty="0" err="1" smtClean="0">
                <a:solidFill>
                  <a:schemeClr val="tx2"/>
                </a:solidFill>
              </a:rPr>
              <a:t>Creative</a:t>
            </a:r>
            <a:r>
              <a:rPr lang="fr-FR" sz="2800" dirty="0" smtClean="0">
                <a:solidFill>
                  <a:schemeClr val="tx2"/>
                </a:solidFill>
              </a:rPr>
              <a:t> </a:t>
            </a:r>
            <a:r>
              <a:rPr lang="fr-FR" sz="2800" dirty="0" err="1" smtClean="0">
                <a:solidFill>
                  <a:schemeClr val="tx2"/>
                </a:solidFill>
              </a:rPr>
              <a:t>Response</a:t>
            </a:r>
            <a:r>
              <a:rPr lang="fr-FR" sz="2800" dirty="0" smtClean="0">
                <a:solidFill>
                  <a:schemeClr val="tx2"/>
                </a:solidFill>
              </a:rPr>
              <a:t> – </a:t>
            </a:r>
          </a:p>
          <a:p>
            <a:endParaRPr lang="en-AU" sz="2400" i="1" dirty="0" smtClean="0"/>
          </a:p>
          <a:p>
            <a:r>
              <a:rPr lang="en-US" sz="2400" dirty="0" smtClean="0"/>
              <a:t>Your Creative Response to Frankenstein is a new task for next year. It can take the form of a monologue</a:t>
            </a:r>
            <a:r>
              <a:rPr lang="en-US" sz="2400" dirty="0"/>
              <a:t>, script, short </a:t>
            </a:r>
            <a:r>
              <a:rPr lang="en-US" sz="2400" dirty="0" smtClean="0"/>
              <a:t>story or </a:t>
            </a:r>
            <a:r>
              <a:rPr lang="en-US" sz="2400" dirty="0"/>
              <a:t>illustrated </a:t>
            </a:r>
            <a:r>
              <a:rPr lang="en-US" sz="2400" dirty="0" smtClean="0"/>
              <a:t>narrative, as appropriate to the text. The most important aspect of this task is that you capture the voice and style of the author, having studied this closely.</a:t>
            </a:r>
            <a:endParaRPr lang="en-AU" sz="2400" i="1" dirty="0" smtClean="0"/>
          </a:p>
        </p:txBody>
      </p:sp>
    </p:spTree>
    <p:extLst>
      <p:ext uri="{BB962C8B-B14F-4D97-AF65-F5344CB8AC3E}">
        <p14:creationId xmlns:p14="http://schemas.microsoft.com/office/powerpoint/2010/main" val="35102158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260649"/>
            <a:ext cx="6614864" cy="4536504"/>
          </a:xfrm>
        </p:spPr>
        <p:txBody>
          <a:bodyPr>
            <a:normAutofit fontScale="85000" lnSpcReduction="20000"/>
          </a:bodyPr>
          <a:lstStyle/>
          <a:p>
            <a:pPr marL="18288" indent="0">
              <a:buNone/>
            </a:pPr>
            <a:r>
              <a:rPr lang="en-US" dirty="0" smtClean="0"/>
              <a:t>In </a:t>
            </a:r>
            <a:r>
              <a:rPr lang="en-US" dirty="0"/>
              <a:t>this area of study </a:t>
            </a:r>
            <a:r>
              <a:rPr lang="en-US" dirty="0" smtClean="0"/>
              <a:t>you focus </a:t>
            </a:r>
            <a:r>
              <a:rPr lang="en-US" dirty="0"/>
              <a:t>on the analysis and construction of texts that attempt to influence an audience.</a:t>
            </a:r>
          </a:p>
          <a:p>
            <a:pPr marL="18288" indent="0">
              <a:buNone/>
            </a:pPr>
            <a:r>
              <a:rPr lang="en-US" dirty="0" smtClean="0"/>
              <a:t>You will read </a:t>
            </a:r>
            <a:r>
              <a:rPr lang="en-US" dirty="0"/>
              <a:t>a range of texts that attempt to position audiences in a variety of </a:t>
            </a:r>
            <a:r>
              <a:rPr lang="en-US" dirty="0" smtClean="0"/>
              <a:t>ways, exploring </a:t>
            </a:r>
            <a:r>
              <a:rPr lang="en-US" dirty="0"/>
              <a:t>the use </a:t>
            </a:r>
            <a:r>
              <a:rPr lang="en-US" dirty="0" smtClean="0"/>
              <a:t>of language </a:t>
            </a:r>
            <a:r>
              <a:rPr lang="en-US" dirty="0"/>
              <a:t>for persuasive effect and the structure and presentation of argument. </a:t>
            </a:r>
            <a:endParaRPr lang="en-US" dirty="0" smtClean="0"/>
          </a:p>
          <a:p>
            <a:pPr marL="18288" indent="0">
              <a:buNone/>
            </a:pPr>
            <a:r>
              <a:rPr lang="en-US" dirty="0" smtClean="0"/>
              <a:t>This includes considering </a:t>
            </a:r>
            <a:r>
              <a:rPr lang="en-US" dirty="0"/>
              <a:t>the contention of </a:t>
            </a:r>
            <a:r>
              <a:rPr lang="en-US" dirty="0" smtClean="0"/>
              <a:t>texts, </a:t>
            </a:r>
            <a:r>
              <a:rPr lang="en-US" dirty="0"/>
              <a:t>the development of the argument including logic and reasoning,</a:t>
            </a:r>
          </a:p>
          <a:p>
            <a:pPr marL="18288" indent="0">
              <a:buNone/>
            </a:pPr>
            <a:r>
              <a:rPr lang="en-US" dirty="0"/>
              <a:t>tone and </a:t>
            </a:r>
            <a:r>
              <a:rPr lang="en-US" dirty="0" smtClean="0"/>
              <a:t>bias </a:t>
            </a:r>
            <a:r>
              <a:rPr lang="en-US" dirty="0"/>
              <a:t>and the intended audience. </a:t>
            </a:r>
            <a:endParaRPr lang="en-US" dirty="0" smtClean="0"/>
          </a:p>
          <a:p>
            <a:pPr marL="18288" indent="0">
              <a:buNone/>
            </a:pPr>
            <a:r>
              <a:rPr lang="en-US" dirty="0" smtClean="0"/>
              <a:t>Finally, you consider </a:t>
            </a:r>
            <a:r>
              <a:rPr lang="en-US" dirty="0"/>
              <a:t>how authors craft texts to support and extend </a:t>
            </a:r>
            <a:r>
              <a:rPr lang="en-US" dirty="0" smtClean="0"/>
              <a:t>the impact </a:t>
            </a:r>
            <a:r>
              <a:rPr lang="en-US" dirty="0"/>
              <a:t>of an argument.</a:t>
            </a:r>
          </a:p>
          <a:p>
            <a:pPr marL="18288" indent="0">
              <a:buNone/>
            </a:pPr>
            <a:endParaRPr lang="en-US" dirty="0" smtClean="0"/>
          </a:p>
          <a:p>
            <a:pPr marL="18288" indent="0">
              <a:buNone/>
            </a:pPr>
            <a:r>
              <a:rPr lang="en-US" dirty="0" smtClean="0"/>
              <a:t>To make a presentation </a:t>
            </a:r>
            <a:r>
              <a:rPr lang="en-US" dirty="0"/>
              <a:t>of </a:t>
            </a:r>
            <a:r>
              <a:rPr lang="en-US" dirty="0" smtClean="0"/>
              <a:t>argument </a:t>
            </a:r>
            <a:r>
              <a:rPr lang="en-US" dirty="0"/>
              <a:t>in oral form, </a:t>
            </a:r>
            <a:r>
              <a:rPr lang="en-US" dirty="0" smtClean="0"/>
              <a:t>you also </a:t>
            </a:r>
            <a:r>
              <a:rPr lang="en-US" dirty="0"/>
              <a:t>learn about the conventions of </a:t>
            </a:r>
            <a:r>
              <a:rPr lang="en-US" dirty="0" smtClean="0"/>
              <a:t>oral communication </a:t>
            </a:r>
            <a:r>
              <a:rPr lang="en-US" dirty="0"/>
              <a:t>for persuasive purposes. </a:t>
            </a:r>
            <a:r>
              <a:rPr lang="en-US" dirty="0" smtClean="0"/>
              <a:t>You consider </a:t>
            </a:r>
            <a:r>
              <a:rPr lang="en-US" dirty="0"/>
              <a:t>the persuasive impact of tone, diction and </a:t>
            </a:r>
            <a:r>
              <a:rPr lang="en-US" dirty="0" smtClean="0"/>
              <a:t>audience engagement </a:t>
            </a:r>
            <a:r>
              <a:rPr lang="en-US" dirty="0"/>
              <a:t>in the presentation of a viewpoint</a:t>
            </a:r>
            <a:r>
              <a:rPr lang="en-US" dirty="0" smtClean="0"/>
              <a:t>.</a:t>
            </a:r>
            <a:endParaRPr lang="en-AU" dirty="0"/>
          </a:p>
        </p:txBody>
      </p:sp>
      <p:sp>
        <p:nvSpPr>
          <p:cNvPr id="2" name="Titre 1"/>
          <p:cNvSpPr>
            <a:spLocks noGrp="1"/>
          </p:cNvSpPr>
          <p:nvPr>
            <p:ph type="title"/>
          </p:nvPr>
        </p:nvSpPr>
        <p:spPr>
          <a:xfrm>
            <a:off x="777240" y="5538936"/>
            <a:ext cx="7543800" cy="914400"/>
          </a:xfrm>
        </p:spPr>
        <p:txBody>
          <a:bodyPr/>
          <a:lstStyle/>
          <a:p>
            <a:pPr marL="18288" indent="0"/>
            <a:r>
              <a:rPr lang="fr-FR" dirty="0" smtClean="0"/>
              <a:t>AOS2 – </a:t>
            </a:r>
            <a:r>
              <a:rPr lang="fr-FR" sz="5400" dirty="0" err="1" smtClean="0"/>
              <a:t>Analysing</a:t>
            </a:r>
            <a:r>
              <a:rPr lang="fr-FR" sz="5400" dirty="0" smtClean="0"/>
              <a:t> &amp; </a:t>
            </a:r>
            <a:r>
              <a:rPr lang="fr-FR" sz="5400" dirty="0" err="1" smtClean="0"/>
              <a:t>Presenting</a:t>
            </a:r>
            <a:r>
              <a:rPr lang="fr-FR" sz="5400" dirty="0" smtClean="0"/>
              <a:t> Argument</a:t>
            </a:r>
            <a:endParaRPr lang="fr-FR" sz="5400" dirty="0"/>
          </a:p>
        </p:txBody>
      </p:sp>
    </p:spTree>
    <p:extLst>
      <p:ext uri="{BB962C8B-B14F-4D97-AF65-F5344CB8AC3E}">
        <p14:creationId xmlns:p14="http://schemas.microsoft.com/office/powerpoint/2010/main" val="4293470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AOS2 </a:t>
            </a:r>
            <a:r>
              <a:rPr lang="fr-FR" dirty="0"/>
              <a:t>– </a:t>
            </a:r>
            <a:r>
              <a:rPr lang="fr-FR" dirty="0" err="1"/>
              <a:t>Assessment</a:t>
            </a:r>
            <a:r>
              <a:rPr lang="fr-FR" dirty="0"/>
              <a:t> </a:t>
            </a:r>
            <a:r>
              <a:rPr lang="fr-FR" dirty="0" smtClean="0"/>
              <a:t>SAT - Oral </a:t>
            </a:r>
            <a:endParaRPr lang="en-AU" dirty="0"/>
          </a:p>
        </p:txBody>
      </p:sp>
      <p:sp>
        <p:nvSpPr>
          <p:cNvPr id="3" name="ZoneTexte 2"/>
          <p:cNvSpPr txBox="1"/>
          <p:nvPr/>
        </p:nvSpPr>
        <p:spPr>
          <a:xfrm>
            <a:off x="689992" y="940078"/>
            <a:ext cx="7920880" cy="3641050"/>
          </a:xfrm>
          <a:prstGeom prst="rect">
            <a:avLst/>
          </a:prstGeom>
          <a:noFill/>
        </p:spPr>
        <p:txBody>
          <a:bodyPr wrap="square" rtlCol="0">
            <a:normAutofit/>
          </a:bodyPr>
          <a:lstStyle/>
          <a:p>
            <a:r>
              <a:rPr lang="fr-FR" sz="2000" dirty="0" smtClean="0"/>
              <a:t>The first SAT of the </a:t>
            </a:r>
            <a:r>
              <a:rPr lang="fr-FR" sz="2000" dirty="0" err="1" smtClean="0"/>
              <a:t>year</a:t>
            </a:r>
            <a:r>
              <a:rPr lang="fr-FR" sz="2000" dirty="0" smtClean="0"/>
              <a:t> </a:t>
            </a:r>
            <a:r>
              <a:rPr lang="fr-FR" sz="2000" dirty="0" err="1" smtClean="0"/>
              <a:t>will</a:t>
            </a:r>
            <a:r>
              <a:rPr lang="fr-FR" sz="2000" dirty="0" smtClean="0"/>
              <a:t> </a:t>
            </a:r>
            <a:r>
              <a:rPr lang="fr-FR" sz="2000" dirty="0" err="1" smtClean="0"/>
              <a:t>be</a:t>
            </a:r>
            <a:r>
              <a:rPr lang="fr-FR" sz="2000" dirty="0" smtClean="0"/>
              <a:t> a Persuasive Oral </a:t>
            </a:r>
            <a:r>
              <a:rPr lang="fr-FR" sz="2000" dirty="0" err="1" smtClean="0"/>
              <a:t>Presentation</a:t>
            </a:r>
            <a:r>
              <a:rPr lang="fr-FR" sz="2000" dirty="0" smtClean="0"/>
              <a:t>. </a:t>
            </a:r>
            <a:endParaRPr lang="fr-FR" sz="2000" dirty="0"/>
          </a:p>
          <a:p>
            <a:r>
              <a:rPr lang="fr-FR" sz="2000" dirty="0" smtClean="0"/>
              <a:t>You </a:t>
            </a:r>
            <a:r>
              <a:rPr lang="fr-FR" sz="2000" dirty="0" err="1" smtClean="0"/>
              <a:t>will</a:t>
            </a:r>
            <a:r>
              <a:rPr lang="fr-FR" sz="2000" dirty="0" smtClean="0"/>
              <a:t> </a:t>
            </a:r>
            <a:r>
              <a:rPr lang="fr-FR" sz="2000" dirty="0" err="1" smtClean="0"/>
              <a:t>spend</a:t>
            </a:r>
            <a:r>
              <a:rPr lang="fr-FR" sz="2000" dirty="0" smtClean="0"/>
              <a:t> 4 – 6 minutes </a:t>
            </a:r>
            <a:r>
              <a:rPr lang="fr-FR" sz="2000" dirty="0" err="1" smtClean="0"/>
              <a:t>persuading</a:t>
            </a:r>
            <a:r>
              <a:rPr lang="fr-FR" sz="2000" dirty="0" smtClean="0"/>
              <a:t> an audience of </a:t>
            </a:r>
            <a:r>
              <a:rPr lang="fr-FR" sz="2000" dirty="0" err="1" smtClean="0"/>
              <a:t>your</a:t>
            </a:r>
            <a:r>
              <a:rPr lang="fr-FR" sz="2000" dirty="0" smtClean="0"/>
              <a:t> </a:t>
            </a:r>
            <a:r>
              <a:rPr lang="fr-FR" sz="2000" dirty="0" err="1" smtClean="0"/>
              <a:t>peers</a:t>
            </a:r>
            <a:r>
              <a:rPr lang="fr-FR" sz="2000" dirty="0" smtClean="0"/>
              <a:t> to </a:t>
            </a:r>
            <a:r>
              <a:rPr lang="fr-FR" sz="2000" dirty="0" err="1" smtClean="0"/>
              <a:t>believe</a:t>
            </a:r>
            <a:r>
              <a:rPr lang="fr-FR" sz="2000" dirty="0" smtClean="0"/>
              <a:t> </a:t>
            </a:r>
            <a:r>
              <a:rPr lang="fr-FR" sz="2000" dirty="0" err="1" smtClean="0"/>
              <a:t>your</a:t>
            </a:r>
            <a:r>
              <a:rPr lang="fr-FR" sz="2000" dirty="0" smtClean="0"/>
              <a:t> contention on an issue of </a:t>
            </a:r>
            <a:r>
              <a:rPr lang="fr-FR" sz="2000" dirty="0" err="1" smtClean="0"/>
              <a:t>your</a:t>
            </a:r>
            <a:r>
              <a:rPr lang="fr-FR" sz="2000" dirty="0" smtClean="0"/>
              <a:t> </a:t>
            </a:r>
            <a:r>
              <a:rPr lang="fr-FR" sz="2000" dirty="0" err="1" smtClean="0"/>
              <a:t>choice</a:t>
            </a:r>
            <a:r>
              <a:rPr lang="fr-FR" sz="2000" dirty="0" smtClean="0"/>
              <a:t>.</a:t>
            </a:r>
          </a:p>
          <a:p>
            <a:endParaRPr lang="fr-FR" sz="2000" dirty="0"/>
          </a:p>
          <a:p>
            <a:r>
              <a:rPr lang="fr-FR" sz="2000" dirty="0" smtClean="0"/>
              <a:t>The value of </a:t>
            </a:r>
            <a:r>
              <a:rPr lang="fr-FR" sz="2000" dirty="0" err="1" smtClean="0"/>
              <a:t>creating</a:t>
            </a:r>
            <a:r>
              <a:rPr lang="fr-FR" sz="2000" dirty="0" smtClean="0"/>
              <a:t> </a:t>
            </a:r>
            <a:r>
              <a:rPr lang="fr-FR" sz="2000" dirty="0" err="1" smtClean="0"/>
              <a:t>your</a:t>
            </a:r>
            <a:r>
              <a:rPr lang="fr-FR" sz="2000" dirty="0" smtClean="0"/>
              <a:t> </a:t>
            </a:r>
            <a:r>
              <a:rPr lang="fr-FR" sz="2000" dirty="0" err="1" smtClean="0"/>
              <a:t>own</a:t>
            </a:r>
            <a:r>
              <a:rPr lang="fr-FR" sz="2000" dirty="0" smtClean="0"/>
              <a:t> persuasive </a:t>
            </a:r>
            <a:r>
              <a:rPr lang="fr-FR" sz="2000" dirty="0" err="1" smtClean="0"/>
              <a:t>spoken</a:t>
            </a:r>
            <a:r>
              <a:rPr lang="fr-FR" sz="2000" dirty="0" smtClean="0"/>
              <a:t> </a:t>
            </a:r>
            <a:r>
              <a:rPr lang="fr-FR" sz="2000" dirty="0" err="1" smtClean="0"/>
              <a:t>text</a:t>
            </a:r>
            <a:r>
              <a:rPr lang="fr-FR" sz="2000" dirty="0" smtClean="0"/>
              <a:t> </a:t>
            </a:r>
            <a:r>
              <a:rPr lang="fr-FR" sz="2000" dirty="0" err="1" smtClean="0"/>
              <a:t>is</a:t>
            </a:r>
            <a:r>
              <a:rPr lang="fr-FR" sz="2000" dirty="0" smtClean="0"/>
              <a:t> </a:t>
            </a:r>
            <a:r>
              <a:rPr lang="fr-FR" sz="2000" dirty="0" err="1" smtClean="0"/>
              <a:t>that</a:t>
            </a:r>
            <a:r>
              <a:rPr lang="fr-FR" sz="2000" dirty="0" smtClean="0"/>
              <a:t> </a:t>
            </a:r>
            <a:r>
              <a:rPr lang="fr-FR" sz="2000" dirty="0" err="1" smtClean="0"/>
              <a:t>this</a:t>
            </a:r>
            <a:r>
              <a:rPr lang="fr-FR" sz="2000" dirty="0" smtClean="0"/>
              <a:t> </a:t>
            </a:r>
            <a:r>
              <a:rPr lang="fr-FR" sz="2000" dirty="0" err="1" smtClean="0"/>
              <a:t>process</a:t>
            </a:r>
            <a:r>
              <a:rPr lang="fr-FR" sz="2000" dirty="0" smtClean="0"/>
              <a:t> </a:t>
            </a:r>
            <a:r>
              <a:rPr lang="fr-FR" sz="2000" dirty="0" err="1" smtClean="0"/>
              <a:t>will</a:t>
            </a:r>
            <a:r>
              <a:rPr lang="fr-FR" sz="2000" dirty="0" smtClean="0"/>
              <a:t> help </a:t>
            </a:r>
            <a:r>
              <a:rPr lang="fr-FR" sz="2000" dirty="0" err="1" smtClean="0"/>
              <a:t>you</a:t>
            </a:r>
            <a:r>
              <a:rPr lang="fr-FR" sz="2000" dirty="0" smtClean="0"/>
              <a:t> to </a:t>
            </a:r>
            <a:r>
              <a:rPr lang="fr-FR" sz="2000" dirty="0" err="1" smtClean="0"/>
              <a:t>understand</a:t>
            </a:r>
            <a:r>
              <a:rPr lang="fr-FR" sz="2000" dirty="0" smtClean="0"/>
              <a:t> persuasive </a:t>
            </a:r>
            <a:r>
              <a:rPr lang="fr-FR" sz="2000" dirty="0" err="1" smtClean="0"/>
              <a:t>language</a:t>
            </a:r>
            <a:r>
              <a:rPr lang="fr-FR" sz="2000" dirty="0" smtClean="0"/>
              <a:t> </a:t>
            </a:r>
            <a:r>
              <a:rPr lang="fr-FR" sz="2000" dirty="0" err="1" smtClean="0"/>
              <a:t>from</a:t>
            </a:r>
            <a:r>
              <a:rPr lang="fr-FR" sz="2000" dirty="0" smtClean="0"/>
              <a:t> </a:t>
            </a:r>
            <a:r>
              <a:rPr lang="fr-FR" sz="2000" dirty="0" err="1" smtClean="0"/>
              <a:t>within</a:t>
            </a:r>
            <a:r>
              <a:rPr lang="fr-FR" sz="2000" dirty="0" smtClean="0"/>
              <a:t>, and as a </a:t>
            </a:r>
            <a:r>
              <a:rPr lang="fr-FR" sz="2000" dirty="0" err="1" smtClean="0"/>
              <a:t>result</a:t>
            </a:r>
            <a:r>
              <a:rPr lang="fr-FR" sz="2000" dirty="0" smtClean="0"/>
              <a:t>, </a:t>
            </a:r>
            <a:r>
              <a:rPr lang="fr-FR" sz="2000" dirty="0" err="1" smtClean="0"/>
              <a:t>you</a:t>
            </a:r>
            <a:r>
              <a:rPr lang="fr-FR" sz="2000" dirty="0" smtClean="0"/>
              <a:t> </a:t>
            </a:r>
            <a:r>
              <a:rPr lang="fr-FR" sz="2000" dirty="0" err="1" smtClean="0"/>
              <a:t>will</a:t>
            </a:r>
            <a:r>
              <a:rPr lang="fr-FR" sz="2000" dirty="0" smtClean="0"/>
              <a:t> </a:t>
            </a:r>
            <a:r>
              <a:rPr lang="fr-FR" sz="2000" dirty="0" err="1" smtClean="0"/>
              <a:t>be</a:t>
            </a:r>
            <a:r>
              <a:rPr lang="fr-FR" sz="2000" dirty="0" smtClean="0"/>
              <a:t> </a:t>
            </a:r>
            <a:r>
              <a:rPr lang="fr-FR" sz="2000" dirty="0" err="1" smtClean="0"/>
              <a:t>better</a:t>
            </a:r>
            <a:r>
              <a:rPr lang="fr-FR" sz="2000" dirty="0" smtClean="0"/>
              <a:t> </a:t>
            </a:r>
            <a:r>
              <a:rPr lang="fr-FR" sz="2000" dirty="0" err="1" smtClean="0"/>
              <a:t>placed</a:t>
            </a:r>
            <a:r>
              <a:rPr lang="fr-FR" sz="2000" dirty="0" smtClean="0"/>
              <a:t> to analyse </a:t>
            </a:r>
            <a:r>
              <a:rPr lang="fr-FR" sz="2000" dirty="0" err="1" smtClean="0"/>
              <a:t>another</a:t>
            </a:r>
            <a:r>
              <a:rPr lang="fr-FR" sz="2000" dirty="0" smtClean="0"/>
              <a:t> </a:t>
            </a:r>
            <a:r>
              <a:rPr lang="fr-FR" sz="2000" dirty="0" err="1" smtClean="0"/>
              <a:t>writer’s</a:t>
            </a:r>
            <a:r>
              <a:rPr lang="fr-FR" sz="2000" dirty="0" smtClean="0"/>
              <a:t> </a:t>
            </a:r>
            <a:r>
              <a:rPr lang="fr-FR" sz="2000" dirty="0" err="1" smtClean="0"/>
              <a:t>text</a:t>
            </a:r>
            <a:r>
              <a:rPr lang="fr-FR" sz="2000" dirty="0" smtClean="0"/>
              <a:t>.</a:t>
            </a:r>
            <a:endParaRPr lang="en-AU" sz="2000" dirty="0"/>
          </a:p>
        </p:txBody>
      </p:sp>
    </p:spTree>
    <p:extLst>
      <p:ext uri="{BB962C8B-B14F-4D97-AF65-F5344CB8AC3E}">
        <p14:creationId xmlns:p14="http://schemas.microsoft.com/office/powerpoint/2010/main" val="29597559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AOS2 </a:t>
            </a:r>
            <a:r>
              <a:rPr lang="fr-FR" dirty="0"/>
              <a:t>– </a:t>
            </a:r>
            <a:r>
              <a:rPr lang="fr-FR" dirty="0" err="1"/>
              <a:t>Assessment</a:t>
            </a:r>
            <a:r>
              <a:rPr lang="fr-FR" dirty="0"/>
              <a:t> </a:t>
            </a:r>
            <a:r>
              <a:rPr lang="fr-FR" dirty="0" smtClean="0"/>
              <a:t>SAT – Single </a:t>
            </a:r>
            <a:r>
              <a:rPr lang="fr-FR" dirty="0" err="1" smtClean="0"/>
              <a:t>Language</a:t>
            </a:r>
            <a:r>
              <a:rPr lang="fr-FR" dirty="0" smtClean="0"/>
              <a:t> </a:t>
            </a:r>
            <a:r>
              <a:rPr lang="fr-FR" dirty="0" err="1" smtClean="0"/>
              <a:t>Analysis</a:t>
            </a:r>
            <a:endParaRPr lang="en-AU" dirty="0"/>
          </a:p>
        </p:txBody>
      </p:sp>
      <p:sp>
        <p:nvSpPr>
          <p:cNvPr id="3" name="ZoneTexte 2"/>
          <p:cNvSpPr txBox="1"/>
          <p:nvPr/>
        </p:nvSpPr>
        <p:spPr>
          <a:xfrm>
            <a:off x="689992" y="940078"/>
            <a:ext cx="7920880" cy="3641050"/>
          </a:xfrm>
          <a:prstGeom prst="rect">
            <a:avLst/>
          </a:prstGeom>
          <a:noFill/>
        </p:spPr>
        <p:txBody>
          <a:bodyPr wrap="square" rtlCol="0">
            <a:normAutofit/>
          </a:bodyPr>
          <a:lstStyle/>
          <a:p>
            <a:r>
              <a:rPr lang="fr-FR" sz="2000" dirty="0" smtClean="0"/>
              <a:t>This SAT </a:t>
            </a:r>
            <a:r>
              <a:rPr lang="fr-FR" sz="2000" dirty="0" err="1" smtClean="0"/>
              <a:t>will</a:t>
            </a:r>
            <a:r>
              <a:rPr lang="fr-FR" sz="2000" dirty="0" smtClean="0"/>
              <a:t> focus on how the </a:t>
            </a:r>
            <a:r>
              <a:rPr lang="fr-FR" sz="2000" dirty="0" err="1" smtClean="0"/>
              <a:t>language</a:t>
            </a:r>
            <a:r>
              <a:rPr lang="fr-FR" sz="2000" dirty="0" smtClean="0"/>
              <a:t> </a:t>
            </a:r>
            <a:r>
              <a:rPr lang="fr-FR" sz="2000" dirty="0" err="1" smtClean="0"/>
              <a:t>used</a:t>
            </a:r>
            <a:r>
              <a:rPr lang="fr-FR" sz="2000" dirty="0" smtClean="0"/>
              <a:t> in one document </a:t>
            </a:r>
            <a:r>
              <a:rPr lang="fr-FR" sz="2000" dirty="0" err="1" smtClean="0"/>
              <a:t>effectively</a:t>
            </a:r>
            <a:r>
              <a:rPr lang="fr-FR" sz="2000" dirty="0" smtClean="0"/>
              <a:t> positions </a:t>
            </a:r>
            <a:r>
              <a:rPr lang="fr-FR" sz="2000" dirty="0" err="1" smtClean="0"/>
              <a:t>its</a:t>
            </a:r>
            <a:r>
              <a:rPr lang="fr-FR" sz="2000" dirty="0" smtClean="0"/>
              <a:t> </a:t>
            </a:r>
            <a:r>
              <a:rPr lang="fr-FR" sz="2000" dirty="0" err="1" smtClean="0"/>
              <a:t>intended</a:t>
            </a:r>
            <a:r>
              <a:rPr lang="fr-FR" sz="2000" dirty="0" smtClean="0"/>
              <a:t> </a:t>
            </a:r>
            <a:r>
              <a:rPr lang="fr-FR" sz="2000" dirty="0" err="1" smtClean="0"/>
              <a:t>readers</a:t>
            </a:r>
            <a:r>
              <a:rPr lang="fr-FR" sz="2000" dirty="0" smtClean="0"/>
              <a:t> to </a:t>
            </a:r>
            <a:r>
              <a:rPr lang="fr-FR" sz="2000" dirty="0" err="1" smtClean="0"/>
              <a:t>follow</a:t>
            </a:r>
            <a:r>
              <a:rPr lang="fr-FR" sz="2000" dirty="0" smtClean="0"/>
              <a:t> the </a:t>
            </a:r>
            <a:r>
              <a:rPr lang="fr-FR" sz="2000" dirty="0" err="1" smtClean="0"/>
              <a:t>writer’s</a:t>
            </a:r>
            <a:r>
              <a:rPr lang="fr-FR" sz="2000" dirty="0" smtClean="0"/>
              <a:t> contention on an issue.</a:t>
            </a:r>
          </a:p>
          <a:p>
            <a:endParaRPr lang="fr-FR" sz="2000" dirty="0"/>
          </a:p>
          <a:p>
            <a:r>
              <a:rPr lang="fr-FR" sz="2000" dirty="0" smtClean="0"/>
              <a:t>In </a:t>
            </a:r>
            <a:r>
              <a:rPr lang="fr-FR" sz="2000" dirty="0" err="1" smtClean="0"/>
              <a:t>term</a:t>
            </a:r>
            <a:r>
              <a:rPr lang="fr-FR" sz="2000" dirty="0" smtClean="0"/>
              <a:t>, </a:t>
            </a:r>
            <a:r>
              <a:rPr lang="fr-FR" sz="2000" dirty="0" err="1" smtClean="0"/>
              <a:t>you</a:t>
            </a:r>
            <a:r>
              <a:rPr lang="fr-FR" sz="2000" dirty="0" smtClean="0"/>
              <a:t> </a:t>
            </a:r>
            <a:r>
              <a:rPr lang="fr-FR" sz="2000" dirty="0" err="1" smtClean="0"/>
              <a:t>will</a:t>
            </a:r>
            <a:r>
              <a:rPr lang="fr-FR" sz="2000" dirty="0" smtClean="0"/>
              <a:t> analyse more </a:t>
            </a:r>
            <a:r>
              <a:rPr lang="fr-FR" sz="2000" dirty="0" err="1" smtClean="0"/>
              <a:t>than</a:t>
            </a:r>
            <a:r>
              <a:rPr lang="fr-FR" sz="2000" dirty="0" smtClean="0"/>
              <a:t> one </a:t>
            </a:r>
            <a:r>
              <a:rPr lang="fr-FR" sz="2000" dirty="0" err="1" smtClean="0"/>
              <a:t>text</a:t>
            </a:r>
            <a:r>
              <a:rPr lang="fr-FR" sz="2000" dirty="0" smtClean="0"/>
              <a:t>, but </a:t>
            </a:r>
            <a:r>
              <a:rPr lang="fr-FR" sz="2000" dirty="0" err="1" smtClean="0"/>
              <a:t>we</a:t>
            </a:r>
            <a:r>
              <a:rPr lang="fr-FR" sz="2000" dirty="0" smtClean="0"/>
              <a:t> </a:t>
            </a:r>
            <a:r>
              <a:rPr lang="fr-FR" sz="2000" dirty="0" err="1" smtClean="0"/>
              <a:t>start</a:t>
            </a:r>
            <a:r>
              <a:rPr lang="fr-FR" sz="2000" dirty="0" smtClean="0"/>
              <a:t> </a:t>
            </a:r>
            <a:r>
              <a:rPr lang="fr-FR" sz="2000" dirty="0" err="1" smtClean="0"/>
              <a:t>you</a:t>
            </a:r>
            <a:r>
              <a:rPr lang="fr-FR" sz="2000" dirty="0" smtClean="0"/>
              <a:t> off </a:t>
            </a:r>
            <a:r>
              <a:rPr lang="fr-FR" sz="2000" dirty="0" err="1" smtClean="0"/>
              <a:t>with</a:t>
            </a:r>
            <a:r>
              <a:rPr lang="fr-FR" sz="2000" dirty="0" smtClean="0"/>
              <a:t> one, </a:t>
            </a:r>
            <a:r>
              <a:rPr lang="fr-FR" sz="2000" dirty="0" err="1" smtClean="0"/>
              <a:t>while</a:t>
            </a:r>
            <a:r>
              <a:rPr lang="fr-FR" sz="2000" dirty="0" smtClean="0"/>
              <a:t> </a:t>
            </a:r>
            <a:r>
              <a:rPr lang="fr-FR" sz="2000" dirty="0" err="1" smtClean="0"/>
              <a:t>you</a:t>
            </a:r>
            <a:r>
              <a:rPr lang="fr-FR" sz="2000" dirty="0" smtClean="0"/>
              <a:t> are </a:t>
            </a:r>
            <a:r>
              <a:rPr lang="fr-FR" sz="2000" dirty="0" err="1" smtClean="0"/>
              <a:t>perfecting</a:t>
            </a:r>
            <a:r>
              <a:rPr lang="fr-FR" sz="2000" dirty="0" smtClean="0"/>
              <a:t> </a:t>
            </a:r>
            <a:r>
              <a:rPr lang="fr-FR" sz="2000" dirty="0" err="1" smtClean="0"/>
              <a:t>your</a:t>
            </a:r>
            <a:r>
              <a:rPr lang="fr-FR" sz="2000" dirty="0" smtClean="0"/>
              <a:t> </a:t>
            </a:r>
            <a:r>
              <a:rPr lang="fr-FR" sz="2000" dirty="0" err="1" smtClean="0"/>
              <a:t>analytical</a:t>
            </a:r>
            <a:r>
              <a:rPr lang="fr-FR" sz="2000" dirty="0" smtClean="0"/>
              <a:t> technique.</a:t>
            </a:r>
            <a:endParaRPr lang="en-AU" sz="2000" dirty="0"/>
          </a:p>
        </p:txBody>
      </p:sp>
    </p:spTree>
    <p:extLst>
      <p:ext uri="{BB962C8B-B14F-4D97-AF65-F5344CB8AC3E}">
        <p14:creationId xmlns:p14="http://schemas.microsoft.com/office/powerpoint/2010/main" val="6009148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685801"/>
            <a:ext cx="6096000" cy="4183359"/>
          </a:xfrm>
        </p:spPr>
        <p:txBody>
          <a:bodyPr>
            <a:normAutofit/>
          </a:bodyPr>
          <a:lstStyle/>
          <a:p>
            <a:pPr marL="18288" indent="0" algn="ctr">
              <a:buNone/>
            </a:pPr>
            <a:r>
              <a:rPr lang="en-US" sz="16600" dirty="0" smtClean="0">
                <a:latin typeface="Bauhaus 93"/>
                <a:cs typeface="Bauhaus 93"/>
              </a:rPr>
              <a:t>2</a:t>
            </a:r>
            <a:endParaRPr lang="en-US" sz="16600" dirty="0">
              <a:latin typeface="Bauhaus 93"/>
              <a:cs typeface="Bauhaus 93"/>
            </a:endParaRPr>
          </a:p>
        </p:txBody>
      </p:sp>
      <p:sp>
        <p:nvSpPr>
          <p:cNvPr id="2" name="Titre 1"/>
          <p:cNvSpPr>
            <a:spLocks noGrp="1"/>
          </p:cNvSpPr>
          <p:nvPr>
            <p:ph type="title"/>
          </p:nvPr>
        </p:nvSpPr>
        <p:spPr>
          <a:xfrm>
            <a:off x="777240" y="5466928"/>
            <a:ext cx="7543800" cy="914400"/>
          </a:xfrm>
        </p:spPr>
        <p:txBody>
          <a:bodyPr/>
          <a:lstStyle/>
          <a:p>
            <a:r>
              <a:rPr lang="fr-FR" sz="4400" dirty="0" smtClean="0">
                <a:solidFill>
                  <a:schemeClr val="tx2"/>
                </a:solidFill>
              </a:rPr>
              <a:t>UNIT 2</a:t>
            </a:r>
            <a:endParaRPr lang="en-AU" sz="4400" dirty="0">
              <a:solidFill>
                <a:schemeClr val="tx2"/>
              </a:solidFill>
            </a:endParaRPr>
          </a:p>
        </p:txBody>
      </p:sp>
    </p:spTree>
    <p:extLst>
      <p:ext uri="{BB962C8B-B14F-4D97-AF65-F5344CB8AC3E}">
        <p14:creationId xmlns:p14="http://schemas.microsoft.com/office/powerpoint/2010/main" val="15744971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188641"/>
            <a:ext cx="6096000" cy="4752528"/>
          </a:xfrm>
        </p:spPr>
        <p:txBody>
          <a:bodyPr>
            <a:normAutofit/>
          </a:bodyPr>
          <a:lstStyle/>
          <a:p>
            <a:pPr marL="18288" indent="0">
              <a:buNone/>
            </a:pPr>
            <a:r>
              <a:rPr lang="fr-FR" sz="1800" dirty="0">
                <a:effectLst/>
              </a:rPr>
              <a:t>The </a:t>
            </a:r>
            <a:r>
              <a:rPr lang="fr-FR" sz="1800" dirty="0" err="1">
                <a:effectLst/>
              </a:rPr>
              <a:t>novel</a:t>
            </a:r>
            <a:r>
              <a:rPr lang="fr-FR" sz="1800" dirty="0">
                <a:effectLst/>
              </a:rPr>
              <a:t> </a:t>
            </a:r>
            <a:r>
              <a:rPr lang="fr-FR" sz="1800" dirty="0" err="1">
                <a:effectLst/>
              </a:rPr>
              <a:t>is</a:t>
            </a:r>
            <a:r>
              <a:rPr lang="fr-FR" sz="1800" dirty="0">
                <a:effectLst/>
              </a:rPr>
              <a:t> </a:t>
            </a:r>
            <a:r>
              <a:rPr lang="fr-FR" sz="1800" dirty="0" err="1">
                <a:effectLst/>
              </a:rPr>
              <a:t>written</a:t>
            </a:r>
            <a:r>
              <a:rPr lang="fr-FR" sz="1800" dirty="0">
                <a:effectLst/>
              </a:rPr>
              <a:t> </a:t>
            </a:r>
            <a:r>
              <a:rPr lang="fr-FR" sz="1800" dirty="0" err="1" smtClean="0">
                <a:effectLst/>
              </a:rPr>
              <a:t>from</a:t>
            </a:r>
            <a:r>
              <a:rPr lang="fr-FR" sz="1800" dirty="0" smtClean="0">
                <a:effectLst/>
              </a:rPr>
              <a:t> </a:t>
            </a:r>
            <a:r>
              <a:rPr lang="fr-FR" sz="1800" dirty="0">
                <a:effectLst/>
              </a:rPr>
              <a:t>the point of </a:t>
            </a:r>
            <a:r>
              <a:rPr lang="fr-FR" sz="1800" dirty="0" err="1">
                <a:effectLst/>
              </a:rPr>
              <a:t>view</a:t>
            </a:r>
            <a:r>
              <a:rPr lang="fr-FR" sz="1800" dirty="0">
                <a:effectLst/>
              </a:rPr>
              <a:t> of a </a:t>
            </a:r>
            <a:r>
              <a:rPr lang="fr-FR" sz="1800" dirty="0" err="1">
                <a:effectLst/>
              </a:rPr>
              <a:t>housemaid</a:t>
            </a:r>
            <a:r>
              <a:rPr lang="fr-FR" sz="1800" dirty="0">
                <a:effectLst/>
              </a:rPr>
              <a:t> </a:t>
            </a:r>
            <a:r>
              <a:rPr lang="fr-FR" sz="1800" dirty="0" err="1">
                <a:effectLst/>
              </a:rPr>
              <a:t>named</a:t>
            </a:r>
            <a:r>
              <a:rPr lang="fr-FR" sz="1800" dirty="0">
                <a:effectLst/>
              </a:rPr>
              <a:t> Anna </a:t>
            </a:r>
            <a:r>
              <a:rPr lang="fr-FR" sz="1800" dirty="0" err="1">
                <a:effectLst/>
              </a:rPr>
              <a:t>Frith</a:t>
            </a:r>
            <a:r>
              <a:rPr lang="fr-FR" sz="1800" dirty="0">
                <a:effectLst/>
              </a:rPr>
              <a:t>, on </a:t>
            </a:r>
            <a:r>
              <a:rPr lang="fr-FR" sz="1800" dirty="0" err="1">
                <a:effectLst/>
              </a:rPr>
              <a:t>what</a:t>
            </a:r>
            <a:r>
              <a:rPr lang="fr-FR" sz="1800" dirty="0">
                <a:effectLst/>
              </a:rPr>
              <a:t> </a:t>
            </a:r>
            <a:r>
              <a:rPr lang="fr-FR" sz="1800" dirty="0" err="1">
                <a:effectLst/>
              </a:rPr>
              <a:t>she</a:t>
            </a:r>
            <a:r>
              <a:rPr lang="fr-FR" sz="1800" dirty="0">
                <a:effectLst/>
              </a:rPr>
              <a:t> </a:t>
            </a:r>
            <a:r>
              <a:rPr lang="fr-FR" sz="1800" dirty="0" err="1">
                <a:effectLst/>
              </a:rPr>
              <a:t>lives</a:t>
            </a:r>
            <a:r>
              <a:rPr lang="fr-FR" sz="1800" dirty="0">
                <a:effectLst/>
              </a:rPr>
              <a:t> </a:t>
            </a:r>
            <a:r>
              <a:rPr lang="fr-FR" sz="1800" dirty="0" err="1">
                <a:effectLst/>
              </a:rPr>
              <a:t>through</a:t>
            </a:r>
            <a:r>
              <a:rPr lang="fr-FR" sz="1800" dirty="0">
                <a:effectLst/>
              </a:rPr>
              <a:t> </a:t>
            </a:r>
            <a:r>
              <a:rPr lang="fr-FR" sz="1800" dirty="0" err="1">
                <a:effectLst/>
              </a:rPr>
              <a:t>when</a:t>
            </a:r>
            <a:r>
              <a:rPr lang="fr-FR" sz="1800" dirty="0">
                <a:effectLst/>
              </a:rPr>
              <a:t> the </a:t>
            </a:r>
            <a:r>
              <a:rPr lang="fr-FR" sz="1800" dirty="0" err="1">
                <a:effectLst/>
              </a:rPr>
              <a:t>plague</a:t>
            </a:r>
            <a:r>
              <a:rPr lang="fr-FR" sz="1800" dirty="0">
                <a:effectLst/>
              </a:rPr>
              <a:t> hits </a:t>
            </a:r>
            <a:r>
              <a:rPr lang="fr-FR" sz="1800" dirty="0" err="1">
                <a:effectLst/>
              </a:rPr>
              <a:t>her</a:t>
            </a:r>
            <a:r>
              <a:rPr lang="fr-FR" sz="1800" dirty="0">
                <a:effectLst/>
              </a:rPr>
              <a:t> village. It </a:t>
            </a:r>
            <a:r>
              <a:rPr lang="fr-FR" sz="1800" dirty="0" err="1">
                <a:effectLst/>
              </a:rPr>
              <a:t>is</a:t>
            </a:r>
            <a:r>
              <a:rPr lang="fr-FR" sz="1800" dirty="0">
                <a:effectLst/>
              </a:rPr>
              <a:t> </a:t>
            </a:r>
            <a:r>
              <a:rPr lang="fr-FR" sz="1800" dirty="0" err="1">
                <a:effectLst/>
              </a:rPr>
              <a:t>based</a:t>
            </a:r>
            <a:r>
              <a:rPr lang="fr-FR" sz="1800" dirty="0">
                <a:effectLst/>
              </a:rPr>
              <a:t> on the </a:t>
            </a:r>
            <a:r>
              <a:rPr lang="fr-FR" sz="1800" dirty="0" err="1">
                <a:effectLst/>
              </a:rPr>
              <a:t>history</a:t>
            </a:r>
            <a:r>
              <a:rPr lang="fr-FR" sz="1800" dirty="0">
                <a:effectLst/>
              </a:rPr>
              <a:t> of the </a:t>
            </a:r>
            <a:r>
              <a:rPr lang="fr-FR" sz="1800" dirty="0" err="1">
                <a:effectLst/>
              </a:rPr>
              <a:t>small</a:t>
            </a:r>
            <a:r>
              <a:rPr lang="fr-FR" sz="1800" dirty="0">
                <a:effectLst/>
              </a:rPr>
              <a:t> </a:t>
            </a:r>
            <a:r>
              <a:rPr lang="fr-FR" sz="1800" dirty="0" smtClean="0">
                <a:effectLst/>
              </a:rPr>
              <a:t>Derbyshire village of </a:t>
            </a:r>
            <a:r>
              <a:rPr lang="fr-FR" sz="1800" dirty="0" err="1" smtClean="0">
                <a:effectLst/>
              </a:rPr>
              <a:t>Eyam</a:t>
            </a:r>
            <a:r>
              <a:rPr lang="fr-FR" sz="1800" dirty="0">
                <a:effectLst/>
              </a:rPr>
              <a:t> </a:t>
            </a:r>
            <a:r>
              <a:rPr lang="fr-FR" sz="1800" dirty="0" err="1">
                <a:effectLst/>
              </a:rPr>
              <a:t>that</a:t>
            </a:r>
            <a:r>
              <a:rPr lang="fr-FR" sz="1800" dirty="0">
                <a:effectLst/>
              </a:rPr>
              <a:t>, </a:t>
            </a:r>
            <a:r>
              <a:rPr lang="fr-FR" sz="1800" dirty="0" err="1">
                <a:effectLst/>
              </a:rPr>
              <a:t>when</a:t>
            </a:r>
            <a:r>
              <a:rPr lang="fr-FR" sz="1800" dirty="0">
                <a:effectLst/>
              </a:rPr>
              <a:t> beset </a:t>
            </a:r>
            <a:r>
              <a:rPr lang="fr-FR" sz="1800" dirty="0" err="1">
                <a:effectLst/>
              </a:rPr>
              <a:t>upon</a:t>
            </a:r>
            <a:r>
              <a:rPr lang="fr-FR" sz="1800" dirty="0">
                <a:effectLst/>
              </a:rPr>
              <a:t> </a:t>
            </a:r>
            <a:r>
              <a:rPr lang="fr-FR" sz="1800" dirty="0" smtClean="0">
                <a:effectLst/>
              </a:rPr>
              <a:t>by the </a:t>
            </a:r>
            <a:r>
              <a:rPr lang="fr-FR" sz="1800" dirty="0" err="1" smtClean="0">
                <a:effectLst/>
              </a:rPr>
              <a:t>bubonic</a:t>
            </a:r>
            <a:r>
              <a:rPr lang="fr-FR" sz="1800" dirty="0" smtClean="0">
                <a:effectLst/>
              </a:rPr>
              <a:t> </a:t>
            </a:r>
            <a:r>
              <a:rPr lang="fr-FR" sz="1800" dirty="0" err="1" smtClean="0">
                <a:effectLst/>
              </a:rPr>
              <a:t>plague</a:t>
            </a:r>
            <a:r>
              <a:rPr lang="fr-FR" sz="1800" dirty="0" smtClean="0">
                <a:effectLst/>
              </a:rPr>
              <a:t> in 1666, </a:t>
            </a:r>
            <a:r>
              <a:rPr lang="fr-FR" sz="1800" dirty="0" err="1" smtClean="0">
                <a:effectLst/>
              </a:rPr>
              <a:t>quarantined</a:t>
            </a:r>
            <a:r>
              <a:rPr lang="fr-FR" sz="1800" dirty="0">
                <a:effectLst/>
              </a:rPr>
              <a:t> </a:t>
            </a:r>
            <a:r>
              <a:rPr lang="fr-FR" sz="1800" dirty="0" err="1">
                <a:effectLst/>
              </a:rPr>
              <a:t>itself</a:t>
            </a:r>
            <a:r>
              <a:rPr lang="fr-FR" sz="1800" dirty="0">
                <a:effectLst/>
              </a:rPr>
              <a:t> in </a:t>
            </a:r>
            <a:r>
              <a:rPr lang="fr-FR" sz="1800" dirty="0" err="1">
                <a:effectLst/>
              </a:rPr>
              <a:t>order</a:t>
            </a:r>
            <a:r>
              <a:rPr lang="fr-FR" sz="1800" dirty="0">
                <a:effectLst/>
              </a:rPr>
              <a:t> to </a:t>
            </a:r>
            <a:r>
              <a:rPr lang="fr-FR" sz="1800" dirty="0" err="1">
                <a:effectLst/>
              </a:rPr>
              <a:t>prevent</a:t>
            </a:r>
            <a:r>
              <a:rPr lang="fr-FR" sz="1800" dirty="0">
                <a:effectLst/>
              </a:rPr>
              <a:t> the </a:t>
            </a:r>
            <a:r>
              <a:rPr lang="fr-FR" sz="1800" dirty="0" err="1">
                <a:effectLst/>
              </a:rPr>
              <a:t>disease</a:t>
            </a:r>
            <a:r>
              <a:rPr lang="fr-FR" sz="1800" dirty="0">
                <a:effectLst/>
              </a:rPr>
              <a:t> </a:t>
            </a:r>
            <a:r>
              <a:rPr lang="fr-FR" sz="1800" dirty="0" err="1">
                <a:effectLst/>
              </a:rPr>
              <a:t>from</a:t>
            </a:r>
            <a:r>
              <a:rPr lang="fr-FR" sz="1800" dirty="0">
                <a:effectLst/>
              </a:rPr>
              <a:t> </a:t>
            </a:r>
            <a:r>
              <a:rPr lang="fr-FR" sz="1800" dirty="0" err="1">
                <a:effectLst/>
              </a:rPr>
              <a:t>spreading</a:t>
            </a:r>
            <a:r>
              <a:rPr lang="fr-FR" sz="1800" dirty="0">
                <a:effectLst/>
              </a:rPr>
              <a:t> </a:t>
            </a:r>
            <a:r>
              <a:rPr lang="fr-FR" sz="1800" dirty="0" err="1">
                <a:effectLst/>
              </a:rPr>
              <a:t>further</a:t>
            </a:r>
            <a:r>
              <a:rPr lang="fr-FR" sz="1800" dirty="0">
                <a:effectLst/>
              </a:rPr>
              <a:t>. The </a:t>
            </a:r>
            <a:r>
              <a:rPr lang="fr-FR" sz="1800" dirty="0" err="1">
                <a:effectLst/>
              </a:rPr>
              <a:t>Plague</a:t>
            </a:r>
            <a:r>
              <a:rPr lang="fr-FR" sz="1800" dirty="0">
                <a:effectLst/>
              </a:rPr>
              <a:t> </a:t>
            </a:r>
            <a:r>
              <a:rPr lang="fr-FR" sz="1800" dirty="0" err="1">
                <a:effectLst/>
              </a:rPr>
              <a:t>that</a:t>
            </a:r>
            <a:r>
              <a:rPr lang="fr-FR" sz="1800" dirty="0">
                <a:effectLst/>
              </a:rPr>
              <a:t> hit </a:t>
            </a:r>
            <a:r>
              <a:rPr lang="fr-FR" sz="1800" dirty="0" err="1">
                <a:effectLst/>
              </a:rPr>
              <a:t>Eyam</a:t>
            </a:r>
            <a:r>
              <a:rPr lang="fr-FR" sz="1800" dirty="0">
                <a:effectLst/>
              </a:rPr>
              <a:t> </a:t>
            </a:r>
            <a:r>
              <a:rPr lang="fr-FR" sz="1800" dirty="0" err="1">
                <a:effectLst/>
              </a:rPr>
              <a:t>is</a:t>
            </a:r>
            <a:r>
              <a:rPr lang="fr-FR" sz="1800" dirty="0">
                <a:effectLst/>
              </a:rPr>
              <a:t> </a:t>
            </a:r>
            <a:r>
              <a:rPr lang="fr-FR" sz="1800" dirty="0" err="1">
                <a:effectLst/>
              </a:rPr>
              <a:t>historically</a:t>
            </a:r>
            <a:r>
              <a:rPr lang="fr-FR" sz="1800" dirty="0">
                <a:effectLst/>
              </a:rPr>
              <a:t> </a:t>
            </a:r>
            <a:r>
              <a:rPr lang="fr-FR" sz="1800" dirty="0" err="1">
                <a:effectLst/>
              </a:rPr>
              <a:t>similar</a:t>
            </a:r>
            <a:r>
              <a:rPr lang="fr-FR" sz="1800" dirty="0">
                <a:effectLst/>
              </a:rPr>
              <a:t> to the Black </a:t>
            </a:r>
            <a:r>
              <a:rPr lang="fr-FR" sz="1800" dirty="0" err="1">
                <a:effectLst/>
              </a:rPr>
              <a:t>Plague</a:t>
            </a:r>
            <a:r>
              <a:rPr lang="fr-FR" sz="1800" dirty="0">
                <a:effectLst/>
              </a:rPr>
              <a:t> in Europe.</a:t>
            </a:r>
            <a:endParaRPr lang="en-AU" sz="1800" dirty="0">
              <a:effectLst/>
            </a:endParaRPr>
          </a:p>
          <a:p>
            <a:pPr marL="18288" indent="0">
              <a:buNone/>
            </a:pPr>
            <a:endParaRPr lang="en-AU" sz="1800" dirty="0">
              <a:effectLst/>
            </a:endParaRPr>
          </a:p>
        </p:txBody>
      </p:sp>
      <p:sp>
        <p:nvSpPr>
          <p:cNvPr id="2" name="Titre 1"/>
          <p:cNvSpPr>
            <a:spLocks noGrp="1"/>
          </p:cNvSpPr>
          <p:nvPr>
            <p:ph type="title"/>
          </p:nvPr>
        </p:nvSpPr>
        <p:spPr>
          <a:xfrm>
            <a:off x="777240" y="5394920"/>
            <a:ext cx="7543800" cy="914400"/>
          </a:xfrm>
        </p:spPr>
        <p:txBody>
          <a:bodyPr/>
          <a:lstStyle/>
          <a:p>
            <a:r>
              <a:rPr lang="fr-FR" i="1" dirty="0" smtClean="0">
                <a:solidFill>
                  <a:schemeClr val="tx2"/>
                </a:solidFill>
              </a:rPr>
              <a:t>A </a:t>
            </a:r>
            <a:r>
              <a:rPr lang="fr-FR" i="1" dirty="0" err="1" smtClean="0">
                <a:solidFill>
                  <a:schemeClr val="tx2"/>
                </a:solidFill>
              </a:rPr>
              <a:t>Year</a:t>
            </a:r>
            <a:r>
              <a:rPr lang="fr-FR" i="1" dirty="0" smtClean="0">
                <a:solidFill>
                  <a:schemeClr val="tx2"/>
                </a:solidFill>
              </a:rPr>
              <a:t> of </a:t>
            </a:r>
            <a:r>
              <a:rPr lang="fr-FR" i="1" dirty="0" err="1" smtClean="0">
                <a:solidFill>
                  <a:schemeClr val="tx2"/>
                </a:solidFill>
              </a:rPr>
              <a:t>Wonders</a:t>
            </a:r>
            <a:r>
              <a:rPr lang="fr-FR" i="1" dirty="0" smtClean="0">
                <a:solidFill>
                  <a:schemeClr val="tx2"/>
                </a:solidFill>
              </a:rPr>
              <a:t> </a:t>
            </a:r>
            <a:r>
              <a:rPr lang="fr-FR" dirty="0" smtClean="0">
                <a:solidFill>
                  <a:schemeClr val="tx2"/>
                </a:solidFill>
              </a:rPr>
              <a:t>– </a:t>
            </a:r>
            <a:r>
              <a:rPr lang="fr-FR" sz="4000" dirty="0" err="1" smtClean="0">
                <a:solidFill>
                  <a:schemeClr val="tx2"/>
                </a:solidFill>
              </a:rPr>
              <a:t>Geraldine</a:t>
            </a:r>
            <a:r>
              <a:rPr lang="fr-FR" sz="4000" dirty="0" smtClean="0">
                <a:solidFill>
                  <a:schemeClr val="tx2"/>
                </a:solidFill>
              </a:rPr>
              <a:t> Brooks</a:t>
            </a:r>
            <a:endParaRPr lang="en-AU" dirty="0">
              <a:solidFill>
                <a:schemeClr val="tx2"/>
              </a:solidFill>
            </a:endParaRPr>
          </a:p>
        </p:txBody>
      </p:sp>
      <p:pic>
        <p:nvPicPr>
          <p:cNvPr id="5" name="Picture 4"/>
          <p:cNvPicPr>
            <a:picLocks noChangeAspect="1"/>
          </p:cNvPicPr>
          <p:nvPr/>
        </p:nvPicPr>
        <p:blipFill>
          <a:blip r:embed="rId2"/>
          <a:stretch>
            <a:fillRect/>
          </a:stretch>
        </p:blipFill>
        <p:spPr>
          <a:xfrm>
            <a:off x="358161" y="404664"/>
            <a:ext cx="1693559" cy="2592288"/>
          </a:xfrm>
          <a:prstGeom prst="rect">
            <a:avLst/>
          </a:prstGeom>
        </p:spPr>
      </p:pic>
    </p:spTree>
    <p:extLst>
      <p:ext uri="{BB962C8B-B14F-4D97-AF65-F5344CB8AC3E}">
        <p14:creationId xmlns:p14="http://schemas.microsoft.com/office/powerpoint/2010/main" val="13502983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83768" y="332656"/>
            <a:ext cx="6096000" cy="4464496"/>
          </a:xfrm>
        </p:spPr>
        <p:txBody>
          <a:bodyPr>
            <a:normAutofit/>
          </a:bodyPr>
          <a:lstStyle/>
          <a:p>
            <a:pPr marL="18288" indent="0">
              <a:buNone/>
            </a:pPr>
            <a:r>
              <a:rPr lang="en-AU" sz="2000" b="1" dirty="0">
                <a:effectLst/>
              </a:rPr>
              <a:t>In the town of </a:t>
            </a:r>
            <a:r>
              <a:rPr lang="en-AU" sz="2000" b="1" dirty="0" smtClean="0">
                <a:effectLst/>
              </a:rPr>
              <a:t>Salem, a group of teenage </a:t>
            </a:r>
            <a:r>
              <a:rPr lang="en-AU" sz="2000" b="1" dirty="0">
                <a:effectLst/>
              </a:rPr>
              <a:t>girls, led by Abigail Williams, accuse women and men of witchcraft. One man, John Proctor, </a:t>
            </a:r>
            <a:r>
              <a:rPr lang="en-AU" sz="2000" b="1" dirty="0" smtClean="0">
                <a:effectLst/>
              </a:rPr>
              <a:t>has had </a:t>
            </a:r>
            <a:r>
              <a:rPr lang="en-AU" sz="2000" b="1" dirty="0">
                <a:effectLst/>
              </a:rPr>
              <a:t>an affair with Abigail, and he now thinks that Abigail is causing trouble because she is jealous of his wife. The efforts of the court to find out the truth are swayed by the hysteria that the girls create in the court room. The judge chooses to believe the girls' stories, to save the reputation of the court, and many innocent townspeople are executed, including John Proctor.</a:t>
            </a:r>
            <a:endParaRPr lang="en-AU" sz="2000" dirty="0">
              <a:effectLst/>
            </a:endParaRPr>
          </a:p>
        </p:txBody>
      </p:sp>
      <p:sp>
        <p:nvSpPr>
          <p:cNvPr id="2" name="Titre 1"/>
          <p:cNvSpPr>
            <a:spLocks noGrp="1"/>
          </p:cNvSpPr>
          <p:nvPr>
            <p:ph type="title"/>
          </p:nvPr>
        </p:nvSpPr>
        <p:spPr>
          <a:xfrm>
            <a:off x="777240" y="5085184"/>
            <a:ext cx="7543800" cy="914400"/>
          </a:xfrm>
        </p:spPr>
        <p:txBody>
          <a:bodyPr/>
          <a:lstStyle/>
          <a:p>
            <a:r>
              <a:rPr lang="fr-FR" i="1" dirty="0">
                <a:solidFill>
                  <a:schemeClr val="tx2"/>
                </a:solidFill>
              </a:rPr>
              <a:t>The </a:t>
            </a:r>
            <a:r>
              <a:rPr lang="fr-FR" i="1" dirty="0" err="1" smtClean="0">
                <a:solidFill>
                  <a:schemeClr val="tx2"/>
                </a:solidFill>
              </a:rPr>
              <a:t>Crucible</a:t>
            </a:r>
            <a:r>
              <a:rPr lang="fr-FR" i="1" dirty="0" smtClean="0">
                <a:solidFill>
                  <a:schemeClr val="tx2"/>
                </a:solidFill>
              </a:rPr>
              <a:t> </a:t>
            </a:r>
            <a:r>
              <a:rPr lang="fr-FR" dirty="0">
                <a:solidFill>
                  <a:schemeClr val="tx2"/>
                </a:solidFill>
              </a:rPr>
              <a:t>– </a:t>
            </a:r>
            <a:r>
              <a:rPr lang="fr-FR" sz="2800" dirty="0" smtClean="0">
                <a:solidFill>
                  <a:schemeClr val="tx2"/>
                </a:solidFill>
              </a:rPr>
              <a:t>Arthur Miller</a:t>
            </a:r>
            <a:endParaRPr lang="en-AU" sz="4000" dirty="0">
              <a:solidFill>
                <a:schemeClr val="tx2"/>
              </a:solidFill>
            </a:endParaRPr>
          </a:p>
        </p:txBody>
      </p:sp>
      <p:pic>
        <p:nvPicPr>
          <p:cNvPr id="6" name="Picture 5"/>
          <p:cNvPicPr>
            <a:picLocks noChangeAspect="1"/>
          </p:cNvPicPr>
          <p:nvPr/>
        </p:nvPicPr>
        <p:blipFill>
          <a:blip r:embed="rId2"/>
          <a:stretch>
            <a:fillRect/>
          </a:stretch>
        </p:blipFill>
        <p:spPr>
          <a:xfrm>
            <a:off x="467544" y="836712"/>
            <a:ext cx="1656184" cy="2576119"/>
          </a:xfrm>
          <a:prstGeom prst="rect">
            <a:avLst/>
          </a:prstGeom>
        </p:spPr>
      </p:pic>
    </p:spTree>
    <p:extLst>
      <p:ext uri="{BB962C8B-B14F-4D97-AF65-F5344CB8AC3E}">
        <p14:creationId xmlns:p14="http://schemas.microsoft.com/office/powerpoint/2010/main" val="2522143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AOS1 </a:t>
            </a:r>
            <a:r>
              <a:rPr lang="fr-FR" dirty="0"/>
              <a:t>– </a:t>
            </a:r>
            <a:r>
              <a:rPr lang="fr-FR" dirty="0" err="1"/>
              <a:t>Assessment</a:t>
            </a:r>
            <a:r>
              <a:rPr lang="fr-FR" dirty="0"/>
              <a:t> </a:t>
            </a:r>
            <a:r>
              <a:rPr lang="fr-FR" dirty="0" smtClean="0"/>
              <a:t>SAT</a:t>
            </a:r>
            <a:br>
              <a:rPr lang="fr-FR" dirty="0" smtClean="0"/>
            </a:br>
            <a:r>
              <a:rPr lang="fr-FR" dirty="0" smtClean="0"/>
              <a:t>Comparative </a:t>
            </a:r>
            <a:r>
              <a:rPr lang="fr-FR" dirty="0" err="1" smtClean="0"/>
              <a:t>Text</a:t>
            </a:r>
            <a:r>
              <a:rPr lang="fr-FR" dirty="0" smtClean="0"/>
              <a:t> </a:t>
            </a:r>
            <a:r>
              <a:rPr lang="fr-FR" dirty="0" err="1" smtClean="0"/>
              <a:t>Response</a:t>
            </a:r>
            <a:r>
              <a:rPr lang="fr-FR" dirty="0" smtClean="0"/>
              <a:t> </a:t>
            </a:r>
            <a:endParaRPr lang="en-AU" dirty="0"/>
          </a:p>
        </p:txBody>
      </p:sp>
      <p:sp>
        <p:nvSpPr>
          <p:cNvPr id="3" name="ZoneTexte 2"/>
          <p:cNvSpPr txBox="1"/>
          <p:nvPr/>
        </p:nvSpPr>
        <p:spPr>
          <a:xfrm>
            <a:off x="323529" y="1340768"/>
            <a:ext cx="8280920" cy="1846659"/>
          </a:xfrm>
          <a:prstGeom prst="rect">
            <a:avLst/>
          </a:prstGeom>
          <a:noFill/>
        </p:spPr>
        <p:txBody>
          <a:bodyPr wrap="square" rtlCol="0">
            <a:spAutoFit/>
          </a:bodyPr>
          <a:lstStyle/>
          <a:p>
            <a:r>
              <a:rPr lang="fr-FR" sz="2400" dirty="0" smtClean="0"/>
              <a:t>This </a:t>
            </a:r>
            <a:r>
              <a:rPr lang="fr-FR" sz="2400" dirty="0" err="1" smtClean="0"/>
              <a:t>Text</a:t>
            </a:r>
            <a:r>
              <a:rPr lang="fr-FR" sz="2400" dirty="0" smtClean="0"/>
              <a:t> </a:t>
            </a:r>
            <a:r>
              <a:rPr lang="fr-FR" sz="2400" dirty="0" err="1" smtClean="0"/>
              <a:t>Response</a:t>
            </a:r>
            <a:r>
              <a:rPr lang="fr-FR" sz="2400" dirty="0" smtClean="0"/>
              <a:t> </a:t>
            </a:r>
            <a:r>
              <a:rPr lang="fr-FR" sz="2400" dirty="0" err="1" smtClean="0"/>
              <a:t>essay</a:t>
            </a:r>
            <a:r>
              <a:rPr lang="fr-FR" sz="2400" dirty="0" smtClean="0"/>
              <a:t> </a:t>
            </a:r>
            <a:r>
              <a:rPr lang="fr-FR" sz="2400" dirty="0" err="1" smtClean="0"/>
              <a:t>will</a:t>
            </a:r>
            <a:r>
              <a:rPr lang="fr-FR" sz="2400" dirty="0" smtClean="0"/>
              <a:t> look for </a:t>
            </a:r>
            <a:r>
              <a:rPr lang="fr-FR" sz="2400" dirty="0" err="1" smtClean="0"/>
              <a:t>ways</a:t>
            </a:r>
            <a:r>
              <a:rPr lang="fr-FR" sz="2400" dirty="0" smtClean="0"/>
              <a:t> in </a:t>
            </a:r>
            <a:r>
              <a:rPr lang="fr-FR" sz="2400" dirty="0" err="1" smtClean="0"/>
              <a:t>which</a:t>
            </a:r>
            <a:r>
              <a:rPr lang="fr-FR" sz="2400" dirty="0" smtClean="0"/>
              <a:t> </a:t>
            </a:r>
            <a:r>
              <a:rPr lang="fr-FR" sz="2400" dirty="0" err="1" smtClean="0"/>
              <a:t>both</a:t>
            </a:r>
            <a:r>
              <a:rPr lang="fr-FR" sz="2400" dirty="0" smtClean="0"/>
              <a:t> </a:t>
            </a:r>
            <a:r>
              <a:rPr lang="fr-FR" sz="2400" i="1" dirty="0" smtClean="0"/>
              <a:t>A </a:t>
            </a:r>
            <a:r>
              <a:rPr lang="fr-FR" sz="2400" i="1" dirty="0" err="1" smtClean="0"/>
              <a:t>Year</a:t>
            </a:r>
            <a:r>
              <a:rPr lang="fr-FR" sz="2400" i="1" dirty="0" smtClean="0"/>
              <a:t> of </a:t>
            </a:r>
            <a:r>
              <a:rPr lang="fr-FR" sz="2400" i="1" dirty="0" err="1" smtClean="0"/>
              <a:t>Wonders</a:t>
            </a:r>
            <a:r>
              <a:rPr lang="fr-FR" sz="2400" i="1" dirty="0" smtClean="0"/>
              <a:t> </a:t>
            </a:r>
            <a:r>
              <a:rPr lang="fr-FR" sz="2400" dirty="0" smtClean="0"/>
              <a:t>and </a:t>
            </a:r>
            <a:r>
              <a:rPr lang="fr-FR" sz="2400" i="1" dirty="0" smtClean="0"/>
              <a:t>The </a:t>
            </a:r>
            <a:r>
              <a:rPr lang="fr-FR" sz="2400" i="1" dirty="0" err="1" smtClean="0"/>
              <a:t>Crucible</a:t>
            </a:r>
            <a:r>
              <a:rPr lang="fr-FR" sz="2400" i="1" dirty="0" smtClean="0"/>
              <a:t> </a:t>
            </a:r>
            <a:r>
              <a:rPr lang="fr-FR" sz="2400" dirty="0" err="1" smtClean="0"/>
              <a:t>present</a:t>
            </a:r>
            <a:r>
              <a:rPr lang="fr-FR" sz="2400" dirty="0" smtClean="0"/>
              <a:t> </a:t>
            </a:r>
            <a:r>
              <a:rPr lang="fr-FR" sz="2400" dirty="0" err="1" smtClean="0"/>
              <a:t>common</a:t>
            </a:r>
            <a:r>
              <a:rPr lang="fr-FR" sz="2400" dirty="0" smtClean="0"/>
              <a:t> (and </a:t>
            </a:r>
            <a:r>
              <a:rPr lang="fr-FR" sz="2400" dirty="0" err="1" smtClean="0"/>
              <a:t>possibly</a:t>
            </a:r>
            <a:r>
              <a:rPr lang="fr-FR" sz="2400" dirty="0" smtClean="0"/>
              <a:t> divergent) </a:t>
            </a:r>
            <a:r>
              <a:rPr lang="fr-FR" sz="2400" dirty="0" err="1" smtClean="0"/>
              <a:t>view</a:t>
            </a:r>
            <a:r>
              <a:rPr lang="fr-FR" sz="2400" dirty="0" smtClean="0"/>
              <a:t> &amp; values, </a:t>
            </a:r>
            <a:r>
              <a:rPr lang="fr-FR" sz="2400" dirty="0" err="1" smtClean="0"/>
              <a:t>themes</a:t>
            </a:r>
            <a:r>
              <a:rPr lang="fr-FR" sz="2400" dirty="0" smtClean="0"/>
              <a:t> &amp; </a:t>
            </a:r>
            <a:r>
              <a:rPr lang="fr-FR" sz="2400" dirty="0" err="1" smtClean="0"/>
              <a:t>ideas</a:t>
            </a:r>
            <a:r>
              <a:rPr lang="fr-FR" sz="2400" dirty="0" smtClean="0"/>
              <a:t> and </a:t>
            </a:r>
            <a:r>
              <a:rPr lang="fr-FR" sz="2400" dirty="0" err="1" smtClean="0"/>
              <a:t>evern</a:t>
            </a:r>
            <a:r>
              <a:rPr lang="fr-FR" sz="2400" dirty="0" smtClean="0"/>
              <a:t> </a:t>
            </a:r>
            <a:r>
              <a:rPr lang="fr-FR" sz="2400" dirty="0" err="1" smtClean="0"/>
              <a:t>characterisation</a:t>
            </a:r>
            <a:r>
              <a:rPr lang="fr-FR" sz="2400" dirty="0" smtClean="0"/>
              <a:t> and structure.</a:t>
            </a:r>
          </a:p>
          <a:p>
            <a:endParaRPr lang="en-AU" dirty="0"/>
          </a:p>
        </p:txBody>
      </p:sp>
    </p:spTree>
    <p:extLst>
      <p:ext uri="{BB962C8B-B14F-4D97-AF65-F5344CB8AC3E}">
        <p14:creationId xmlns:p14="http://schemas.microsoft.com/office/powerpoint/2010/main" val="660324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47664" y="1139553"/>
            <a:ext cx="6984776" cy="3657599"/>
          </a:xfrm>
        </p:spPr>
        <p:txBody>
          <a:bodyPr>
            <a:normAutofit/>
          </a:bodyPr>
          <a:lstStyle/>
          <a:p>
            <a:pPr>
              <a:buFont typeface="Wingdings" panose="05000000000000000000" pitchFamily="2" charset="2"/>
              <a:buChar char="§"/>
            </a:pPr>
            <a:r>
              <a:rPr lang="fr-FR" sz="2800" dirty="0" smtClean="0"/>
              <a:t>The </a:t>
            </a:r>
            <a:r>
              <a:rPr lang="fr-FR" sz="2800" dirty="0" err="1" smtClean="0"/>
              <a:t>year’s</a:t>
            </a:r>
            <a:r>
              <a:rPr lang="fr-FR" sz="2800" dirty="0" smtClean="0"/>
              <a:t> programme ;</a:t>
            </a:r>
          </a:p>
          <a:p>
            <a:pPr>
              <a:buFont typeface="Wingdings" panose="05000000000000000000" pitchFamily="2" charset="2"/>
              <a:buChar char="§"/>
            </a:pPr>
            <a:r>
              <a:rPr lang="fr-FR" sz="2800" dirty="0" smtClean="0"/>
              <a:t>The </a:t>
            </a:r>
            <a:r>
              <a:rPr lang="fr-FR" sz="2800" dirty="0" err="1" smtClean="0"/>
              <a:t>works</a:t>
            </a:r>
            <a:r>
              <a:rPr lang="fr-FR" sz="2800" dirty="0" smtClean="0"/>
              <a:t> </a:t>
            </a:r>
            <a:r>
              <a:rPr lang="fr-FR" sz="2800" dirty="0" err="1" smtClean="0"/>
              <a:t>under</a:t>
            </a:r>
            <a:r>
              <a:rPr lang="fr-FR" sz="2800" dirty="0" smtClean="0"/>
              <a:t> </a:t>
            </a:r>
            <a:r>
              <a:rPr lang="fr-FR" sz="2800" dirty="0" err="1" smtClean="0"/>
              <a:t>study</a:t>
            </a:r>
            <a:r>
              <a:rPr lang="fr-FR" sz="2800" dirty="0" smtClean="0"/>
              <a:t> in </a:t>
            </a:r>
            <a:r>
              <a:rPr lang="fr-FR" sz="2800" dirty="0" err="1" smtClean="0"/>
              <a:t>Units</a:t>
            </a:r>
            <a:r>
              <a:rPr lang="fr-FR" sz="2800" dirty="0" smtClean="0"/>
              <a:t> 1 &amp; 2 ;</a:t>
            </a:r>
          </a:p>
          <a:p>
            <a:pPr>
              <a:buFont typeface="Wingdings" panose="05000000000000000000" pitchFamily="2" charset="2"/>
              <a:buChar char="§"/>
            </a:pPr>
            <a:r>
              <a:rPr lang="fr-FR" sz="2800" dirty="0" smtClean="0"/>
              <a:t>The </a:t>
            </a:r>
            <a:r>
              <a:rPr lang="fr-FR" sz="2800" dirty="0" err="1" smtClean="0"/>
              <a:t>different</a:t>
            </a:r>
            <a:r>
              <a:rPr lang="fr-FR" sz="2800" dirty="0" smtClean="0"/>
              <a:t> Areas of </a:t>
            </a:r>
            <a:r>
              <a:rPr lang="fr-FR" sz="2800" dirty="0" err="1" smtClean="0"/>
              <a:t>Study</a:t>
            </a:r>
            <a:r>
              <a:rPr lang="fr-FR" sz="2800" dirty="0" smtClean="0"/>
              <a:t> ;</a:t>
            </a:r>
          </a:p>
          <a:p>
            <a:pPr>
              <a:buFont typeface="Wingdings" panose="05000000000000000000" pitchFamily="2" charset="2"/>
              <a:buChar char="§"/>
            </a:pPr>
            <a:r>
              <a:rPr lang="fr-FR" sz="2800" dirty="0" err="1" smtClean="0"/>
              <a:t>Their</a:t>
            </a:r>
            <a:r>
              <a:rPr lang="fr-FR" sz="2800" dirty="0" smtClean="0"/>
              <a:t> </a:t>
            </a:r>
            <a:r>
              <a:rPr lang="fr-FR" sz="2800" dirty="0" err="1" smtClean="0"/>
              <a:t>assessments</a:t>
            </a:r>
            <a:r>
              <a:rPr lang="fr-FR" sz="2800" dirty="0" smtClean="0"/>
              <a:t> ;</a:t>
            </a:r>
          </a:p>
          <a:p>
            <a:pPr>
              <a:buFont typeface="Wingdings" panose="05000000000000000000" pitchFamily="2" charset="2"/>
              <a:buChar char="§"/>
            </a:pPr>
            <a:r>
              <a:rPr lang="fr-FR" sz="2800" dirty="0" smtClean="0"/>
              <a:t>The </a:t>
            </a:r>
            <a:r>
              <a:rPr lang="fr-FR" sz="2800" dirty="0" err="1" smtClean="0"/>
              <a:t>semester</a:t>
            </a:r>
            <a:r>
              <a:rPr lang="fr-FR" sz="2800" dirty="0" smtClean="0"/>
              <a:t>-end </a:t>
            </a:r>
            <a:r>
              <a:rPr lang="fr-FR" sz="2800" dirty="0" err="1" smtClean="0"/>
              <a:t>examinations</a:t>
            </a:r>
            <a:r>
              <a:rPr lang="fr-FR" sz="2800" dirty="0" smtClean="0"/>
              <a:t> ;</a:t>
            </a:r>
          </a:p>
          <a:p>
            <a:pPr>
              <a:buFont typeface="Wingdings" panose="05000000000000000000" pitchFamily="2" charset="2"/>
              <a:buChar char="§"/>
            </a:pPr>
            <a:r>
              <a:rPr lang="fr-FR" sz="2800" dirty="0" err="1" smtClean="0"/>
              <a:t>Advice</a:t>
            </a:r>
            <a:r>
              <a:rPr lang="fr-FR" sz="2800" dirty="0" smtClean="0"/>
              <a:t> &amp; </a:t>
            </a:r>
            <a:r>
              <a:rPr lang="fr-FR" sz="2800" dirty="0" err="1" smtClean="0"/>
              <a:t>requirements</a:t>
            </a:r>
            <a:r>
              <a:rPr lang="fr-FR" sz="2800" dirty="0" smtClean="0"/>
              <a:t> for a </a:t>
            </a:r>
            <a:r>
              <a:rPr lang="fr-FR" sz="2800" dirty="0" err="1" smtClean="0"/>
              <a:t>successful</a:t>
            </a:r>
            <a:r>
              <a:rPr lang="fr-FR" sz="2800" dirty="0" smtClean="0"/>
              <a:t> </a:t>
            </a:r>
            <a:r>
              <a:rPr lang="fr-FR" sz="2800" dirty="0" err="1" smtClean="0"/>
              <a:t>Year</a:t>
            </a:r>
            <a:r>
              <a:rPr lang="fr-FR" sz="2800" dirty="0" smtClean="0"/>
              <a:t> 11</a:t>
            </a:r>
          </a:p>
          <a:p>
            <a:endParaRPr lang="fr-FR" dirty="0" smtClean="0"/>
          </a:p>
          <a:p>
            <a:endParaRPr lang="en-AU" dirty="0"/>
          </a:p>
        </p:txBody>
      </p:sp>
      <p:sp>
        <p:nvSpPr>
          <p:cNvPr id="2" name="Titre 1"/>
          <p:cNvSpPr>
            <a:spLocks noGrp="1"/>
          </p:cNvSpPr>
          <p:nvPr>
            <p:ph type="title"/>
          </p:nvPr>
        </p:nvSpPr>
        <p:spPr/>
        <p:txBody>
          <a:bodyPr/>
          <a:lstStyle/>
          <a:p>
            <a:r>
              <a:rPr lang="fr-FR" dirty="0" smtClean="0">
                <a:solidFill>
                  <a:schemeClr val="tx2"/>
                </a:solidFill>
              </a:rPr>
              <a:t>Contents</a:t>
            </a:r>
            <a:endParaRPr lang="en-AU" dirty="0">
              <a:solidFill>
                <a:schemeClr val="tx2"/>
              </a:solidFill>
            </a:endParaRPr>
          </a:p>
        </p:txBody>
      </p:sp>
    </p:spTree>
    <p:extLst>
      <p:ext uri="{BB962C8B-B14F-4D97-AF65-F5344CB8AC3E}">
        <p14:creationId xmlns:p14="http://schemas.microsoft.com/office/powerpoint/2010/main" val="23572562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AOS2 </a:t>
            </a:r>
            <a:r>
              <a:rPr lang="fr-FR" dirty="0"/>
              <a:t>– </a:t>
            </a:r>
            <a:r>
              <a:rPr lang="fr-FR" dirty="0" err="1"/>
              <a:t>Assessment</a:t>
            </a:r>
            <a:r>
              <a:rPr lang="fr-FR" dirty="0"/>
              <a:t> </a:t>
            </a:r>
            <a:r>
              <a:rPr lang="fr-FR" dirty="0" smtClean="0"/>
              <a:t>SAT – Comparative </a:t>
            </a:r>
            <a:r>
              <a:rPr lang="fr-FR" dirty="0" err="1" smtClean="0"/>
              <a:t>Language</a:t>
            </a:r>
            <a:r>
              <a:rPr lang="fr-FR" dirty="0" smtClean="0"/>
              <a:t> </a:t>
            </a:r>
            <a:r>
              <a:rPr lang="fr-FR" dirty="0" err="1" smtClean="0"/>
              <a:t>Analysis</a:t>
            </a:r>
            <a:endParaRPr lang="en-AU" dirty="0"/>
          </a:p>
        </p:txBody>
      </p:sp>
      <p:sp>
        <p:nvSpPr>
          <p:cNvPr id="3" name="ZoneTexte 2"/>
          <p:cNvSpPr txBox="1"/>
          <p:nvPr/>
        </p:nvSpPr>
        <p:spPr>
          <a:xfrm>
            <a:off x="689992" y="940078"/>
            <a:ext cx="7920880" cy="3641050"/>
          </a:xfrm>
          <a:prstGeom prst="rect">
            <a:avLst/>
          </a:prstGeom>
          <a:noFill/>
        </p:spPr>
        <p:txBody>
          <a:bodyPr wrap="square" rtlCol="0">
            <a:normAutofit/>
          </a:bodyPr>
          <a:lstStyle/>
          <a:p>
            <a:r>
              <a:rPr lang="fr-FR" sz="2000" dirty="0" smtClean="0"/>
              <a:t>This SAT </a:t>
            </a:r>
            <a:r>
              <a:rPr lang="fr-FR" sz="2000" dirty="0" err="1" smtClean="0"/>
              <a:t>will</a:t>
            </a:r>
            <a:r>
              <a:rPr lang="fr-FR" sz="2000" dirty="0" smtClean="0"/>
              <a:t> focus on how the </a:t>
            </a:r>
            <a:r>
              <a:rPr lang="fr-FR" sz="2000" dirty="0" err="1" smtClean="0"/>
              <a:t>language</a:t>
            </a:r>
            <a:r>
              <a:rPr lang="fr-FR" sz="2000" dirty="0" smtClean="0"/>
              <a:t> </a:t>
            </a:r>
            <a:r>
              <a:rPr lang="fr-FR" sz="2000" dirty="0" err="1" smtClean="0"/>
              <a:t>used</a:t>
            </a:r>
            <a:r>
              <a:rPr lang="fr-FR" sz="2000" dirty="0" smtClean="0"/>
              <a:t> in </a:t>
            </a:r>
            <a:r>
              <a:rPr lang="fr-FR" sz="2000" dirty="0" err="1" smtClean="0"/>
              <a:t>two</a:t>
            </a:r>
            <a:r>
              <a:rPr lang="fr-FR" sz="2000" dirty="0" smtClean="0"/>
              <a:t> to </a:t>
            </a:r>
            <a:r>
              <a:rPr lang="fr-FR" sz="2000" dirty="0" err="1" smtClean="0"/>
              <a:t>three</a:t>
            </a:r>
            <a:r>
              <a:rPr lang="fr-FR" sz="2000" dirty="0" smtClean="0"/>
              <a:t> documents </a:t>
            </a:r>
            <a:r>
              <a:rPr lang="fr-FR" sz="2000" dirty="0" err="1" smtClean="0"/>
              <a:t>effectively</a:t>
            </a:r>
            <a:r>
              <a:rPr lang="fr-FR" sz="2000" dirty="0" smtClean="0"/>
              <a:t> positions </a:t>
            </a:r>
            <a:r>
              <a:rPr lang="fr-FR" sz="2000" dirty="0" err="1" smtClean="0"/>
              <a:t>its</a:t>
            </a:r>
            <a:r>
              <a:rPr lang="fr-FR" sz="2000" dirty="0" smtClean="0"/>
              <a:t> </a:t>
            </a:r>
            <a:r>
              <a:rPr lang="fr-FR" sz="2000" dirty="0" err="1" smtClean="0"/>
              <a:t>intended</a:t>
            </a:r>
            <a:r>
              <a:rPr lang="fr-FR" sz="2000" dirty="0" smtClean="0"/>
              <a:t> </a:t>
            </a:r>
            <a:r>
              <a:rPr lang="fr-FR" sz="2000" dirty="0" err="1" smtClean="0"/>
              <a:t>readers</a:t>
            </a:r>
            <a:r>
              <a:rPr lang="fr-FR" sz="2000" dirty="0" smtClean="0"/>
              <a:t> to </a:t>
            </a:r>
            <a:r>
              <a:rPr lang="fr-FR" sz="2000" dirty="0" err="1" smtClean="0"/>
              <a:t>follow</a:t>
            </a:r>
            <a:r>
              <a:rPr lang="fr-FR" sz="2000" dirty="0" smtClean="0"/>
              <a:t> the </a:t>
            </a:r>
            <a:r>
              <a:rPr lang="fr-FR" sz="2000" dirty="0" err="1" smtClean="0"/>
              <a:t>writer’s</a:t>
            </a:r>
            <a:r>
              <a:rPr lang="fr-FR" sz="2000" dirty="0" smtClean="0"/>
              <a:t> contention on an issue.</a:t>
            </a:r>
          </a:p>
          <a:p>
            <a:endParaRPr lang="fr-FR" sz="2000" dirty="0"/>
          </a:p>
          <a:p>
            <a:r>
              <a:rPr lang="fr-FR" sz="2000" dirty="0" smtClean="0"/>
              <a:t>This Comparative </a:t>
            </a:r>
            <a:r>
              <a:rPr lang="fr-FR" sz="2000" dirty="0" err="1" smtClean="0"/>
              <a:t>Analysis</a:t>
            </a:r>
            <a:r>
              <a:rPr lang="fr-FR" sz="2000" dirty="0" smtClean="0"/>
              <a:t> has been the </a:t>
            </a:r>
            <a:r>
              <a:rPr lang="fr-FR" sz="2000" dirty="0" err="1" smtClean="0"/>
              <a:t>selected</a:t>
            </a:r>
            <a:r>
              <a:rPr lang="fr-FR" sz="2000" dirty="0" smtClean="0"/>
              <a:t> </a:t>
            </a:r>
            <a:r>
              <a:rPr lang="fr-FR" sz="2000" dirty="0" err="1" smtClean="0"/>
              <a:t>Language</a:t>
            </a:r>
            <a:r>
              <a:rPr lang="fr-FR" sz="2000" dirty="0" smtClean="0"/>
              <a:t> </a:t>
            </a:r>
            <a:r>
              <a:rPr lang="fr-FR" sz="2000" dirty="0" err="1" smtClean="0"/>
              <a:t>Analysis</a:t>
            </a:r>
            <a:r>
              <a:rPr lang="fr-FR" sz="2000" dirty="0" smtClean="0"/>
              <a:t> type in the VCE </a:t>
            </a:r>
            <a:r>
              <a:rPr lang="fr-FR" sz="2000" dirty="0" err="1" smtClean="0"/>
              <a:t>examination</a:t>
            </a:r>
            <a:r>
              <a:rPr lang="fr-FR" sz="2000" dirty="0" smtClean="0"/>
              <a:t> over the last </a:t>
            </a:r>
            <a:r>
              <a:rPr lang="fr-FR" sz="2000" dirty="0" err="1" smtClean="0"/>
              <a:t>two</a:t>
            </a:r>
            <a:r>
              <a:rPr lang="fr-FR" sz="2000" dirty="0" smtClean="0"/>
              <a:t> </a:t>
            </a:r>
            <a:r>
              <a:rPr lang="fr-FR" sz="2000" dirty="0" err="1" smtClean="0"/>
              <a:t>years</a:t>
            </a:r>
            <a:r>
              <a:rPr lang="fr-FR" sz="2000" dirty="0" smtClean="0"/>
              <a:t>.</a:t>
            </a:r>
            <a:endParaRPr lang="en-AU" sz="2000" dirty="0"/>
          </a:p>
        </p:txBody>
      </p:sp>
    </p:spTree>
    <p:extLst>
      <p:ext uri="{BB962C8B-B14F-4D97-AF65-F5344CB8AC3E}">
        <p14:creationId xmlns:p14="http://schemas.microsoft.com/office/powerpoint/2010/main" val="3102829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07904" y="548680"/>
            <a:ext cx="5087888" cy="4464496"/>
          </a:xfrm>
        </p:spPr>
        <p:txBody>
          <a:bodyPr>
            <a:noAutofit/>
          </a:bodyPr>
          <a:lstStyle/>
          <a:p>
            <a:pPr marL="18288" indent="0">
              <a:buNone/>
            </a:pPr>
            <a:r>
              <a:rPr lang="en-AU" sz="2400" b="1" dirty="0" smtClean="0">
                <a:effectLst/>
              </a:rPr>
              <a:t>The Semester One examination will be comprised of a Text Response on one text, followed by a Single Language Analysis.</a:t>
            </a:r>
          </a:p>
          <a:p>
            <a:pPr marL="18288" indent="0">
              <a:buNone/>
            </a:pPr>
            <a:endParaRPr lang="en-AU" sz="2400" b="1" dirty="0">
              <a:effectLst/>
            </a:endParaRPr>
          </a:p>
          <a:p>
            <a:pPr marL="18288" indent="0">
              <a:buNone/>
            </a:pPr>
            <a:r>
              <a:rPr lang="en-AU" sz="2400" b="1" dirty="0" smtClean="0">
                <a:effectLst/>
              </a:rPr>
              <a:t>The Semester Two examination will be composed of a Comparative Text Response, as well as a Comparative Language Analysis.</a:t>
            </a:r>
            <a:endParaRPr lang="en-AU" sz="2400" dirty="0"/>
          </a:p>
        </p:txBody>
      </p:sp>
      <p:sp>
        <p:nvSpPr>
          <p:cNvPr id="2" name="Titre 1"/>
          <p:cNvSpPr>
            <a:spLocks noGrp="1"/>
          </p:cNvSpPr>
          <p:nvPr>
            <p:ph type="title"/>
          </p:nvPr>
        </p:nvSpPr>
        <p:spPr>
          <a:xfrm>
            <a:off x="777240" y="5394920"/>
            <a:ext cx="7543800" cy="914400"/>
          </a:xfrm>
        </p:spPr>
        <p:txBody>
          <a:bodyPr/>
          <a:lstStyle/>
          <a:p>
            <a:r>
              <a:rPr lang="fr-FR" sz="4400" dirty="0" err="1" smtClean="0">
                <a:solidFill>
                  <a:schemeClr val="tx2"/>
                </a:solidFill>
              </a:rPr>
              <a:t>Examinations</a:t>
            </a:r>
            <a:endParaRPr lang="en-AU" sz="4400" dirty="0">
              <a:solidFill>
                <a:schemeClr val="tx2"/>
              </a:solidFill>
            </a:endParaRPr>
          </a:p>
        </p:txBody>
      </p:sp>
      <p:pic>
        <p:nvPicPr>
          <p:cNvPr id="4" name="Picture 3"/>
          <p:cNvPicPr>
            <a:picLocks noChangeAspect="1"/>
          </p:cNvPicPr>
          <p:nvPr/>
        </p:nvPicPr>
        <p:blipFill>
          <a:blip r:embed="rId2"/>
          <a:stretch>
            <a:fillRect/>
          </a:stretch>
        </p:blipFill>
        <p:spPr>
          <a:xfrm>
            <a:off x="251520" y="478036"/>
            <a:ext cx="3394016" cy="2014860"/>
          </a:xfrm>
          <a:prstGeom prst="rect">
            <a:avLst/>
          </a:prstGeom>
        </p:spPr>
      </p:pic>
    </p:spTree>
    <p:extLst>
      <p:ext uri="{BB962C8B-B14F-4D97-AF65-F5344CB8AC3E}">
        <p14:creationId xmlns:p14="http://schemas.microsoft.com/office/powerpoint/2010/main" val="2190824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2200" dirty="0" smtClean="0"/>
              <a:t>Read the </a:t>
            </a:r>
            <a:r>
              <a:rPr lang="fr-FR" sz="2200" dirty="0" err="1" smtClean="0"/>
              <a:t>texts</a:t>
            </a:r>
            <a:r>
              <a:rPr lang="fr-FR" sz="2200" dirty="0" smtClean="0"/>
              <a:t> </a:t>
            </a:r>
            <a:r>
              <a:rPr lang="fr-FR" sz="2200" dirty="0" err="1" smtClean="0"/>
              <a:t>thoroughly</a:t>
            </a:r>
            <a:r>
              <a:rPr lang="fr-FR" sz="2200" dirty="0" smtClean="0"/>
              <a:t> &amp; </a:t>
            </a:r>
            <a:r>
              <a:rPr lang="fr-FR" sz="2200" dirty="0" err="1" smtClean="0"/>
              <a:t>aim</a:t>
            </a:r>
            <a:r>
              <a:rPr lang="fr-FR" sz="2200" dirty="0" smtClean="0"/>
              <a:t> to have </a:t>
            </a:r>
            <a:r>
              <a:rPr lang="fr-FR" sz="2200" dirty="0" err="1" smtClean="0"/>
              <a:t>them</a:t>
            </a:r>
            <a:r>
              <a:rPr lang="fr-FR" sz="2200" dirty="0" smtClean="0"/>
              <a:t> </a:t>
            </a:r>
            <a:r>
              <a:rPr lang="fr-FR" sz="2200" dirty="0" err="1" smtClean="0"/>
              <a:t>read</a:t>
            </a:r>
            <a:r>
              <a:rPr lang="fr-FR" sz="2200" dirty="0" smtClean="0"/>
              <a:t> </a:t>
            </a:r>
            <a:r>
              <a:rPr lang="fr-FR" sz="2200" dirty="0" err="1" smtClean="0"/>
              <a:t>twice</a:t>
            </a:r>
            <a:r>
              <a:rPr lang="fr-FR" sz="2200" dirty="0" smtClean="0"/>
              <a:t> </a:t>
            </a:r>
            <a:r>
              <a:rPr lang="fr-FR" sz="2200" dirty="0" err="1" smtClean="0"/>
              <a:t>before</a:t>
            </a:r>
            <a:r>
              <a:rPr lang="fr-FR" sz="2200" dirty="0" smtClean="0"/>
              <a:t> </a:t>
            </a:r>
            <a:r>
              <a:rPr lang="fr-FR" sz="2200" dirty="0" err="1" smtClean="0"/>
              <a:t>we</a:t>
            </a:r>
            <a:r>
              <a:rPr lang="fr-FR" sz="2200" dirty="0" smtClean="0"/>
              <a:t> </a:t>
            </a:r>
            <a:r>
              <a:rPr lang="fr-FR" sz="2200" dirty="0" err="1" smtClean="0"/>
              <a:t>start</a:t>
            </a:r>
            <a:r>
              <a:rPr lang="fr-FR" sz="2200" dirty="0" smtClean="0"/>
              <a:t> on </a:t>
            </a:r>
            <a:r>
              <a:rPr lang="fr-FR" sz="2200" dirty="0" err="1" smtClean="0"/>
              <a:t>them</a:t>
            </a:r>
            <a:r>
              <a:rPr lang="fr-FR" sz="2200" dirty="0" smtClean="0"/>
              <a:t> in class ;</a:t>
            </a:r>
          </a:p>
          <a:p>
            <a:r>
              <a:rPr lang="fr-FR" sz="2200" dirty="0" err="1" smtClean="0"/>
              <a:t>Ensure</a:t>
            </a:r>
            <a:r>
              <a:rPr lang="fr-FR" sz="2200" dirty="0" smtClean="0"/>
              <a:t> </a:t>
            </a:r>
            <a:r>
              <a:rPr lang="fr-FR" sz="2200" dirty="0" err="1" smtClean="0"/>
              <a:t>that</a:t>
            </a:r>
            <a:r>
              <a:rPr lang="fr-FR" sz="2200" dirty="0" smtClean="0"/>
              <a:t> </a:t>
            </a:r>
            <a:r>
              <a:rPr lang="fr-FR" sz="2200" dirty="0" err="1" smtClean="0"/>
              <a:t>you</a:t>
            </a:r>
            <a:r>
              <a:rPr lang="fr-FR" sz="2200" dirty="0" smtClean="0"/>
              <a:t> are </a:t>
            </a:r>
            <a:r>
              <a:rPr lang="fr-FR" sz="2200" dirty="0" err="1" smtClean="0"/>
              <a:t>aware</a:t>
            </a:r>
            <a:r>
              <a:rPr lang="fr-FR" sz="2200" dirty="0" smtClean="0"/>
              <a:t> of the </a:t>
            </a:r>
            <a:r>
              <a:rPr lang="fr-FR" sz="2200" dirty="0" err="1" smtClean="0"/>
              <a:t>criteria</a:t>
            </a:r>
            <a:r>
              <a:rPr lang="fr-FR" sz="2200" dirty="0" smtClean="0"/>
              <a:t> for </a:t>
            </a:r>
            <a:r>
              <a:rPr lang="fr-FR" sz="2200" dirty="0" err="1" smtClean="0"/>
              <a:t>assessment</a:t>
            </a:r>
            <a:r>
              <a:rPr lang="fr-FR" sz="2200" dirty="0" smtClean="0"/>
              <a:t> </a:t>
            </a:r>
            <a:r>
              <a:rPr lang="fr-FR" sz="2200" dirty="0" err="1" smtClean="0"/>
              <a:t>from</a:t>
            </a:r>
            <a:r>
              <a:rPr lang="fr-FR" sz="2200" dirty="0" smtClean="0"/>
              <a:t> the </a:t>
            </a:r>
            <a:r>
              <a:rPr lang="fr-FR" sz="2200" dirty="0" err="1" smtClean="0"/>
              <a:t>start</a:t>
            </a:r>
            <a:r>
              <a:rPr lang="fr-FR" sz="2200" dirty="0" smtClean="0"/>
              <a:t> of </a:t>
            </a:r>
            <a:r>
              <a:rPr lang="fr-FR" sz="2200" dirty="0" err="1" smtClean="0"/>
              <a:t>each</a:t>
            </a:r>
            <a:r>
              <a:rPr lang="fr-FR" sz="2200" dirty="0" smtClean="0"/>
              <a:t> unit ;</a:t>
            </a:r>
          </a:p>
          <a:p>
            <a:r>
              <a:rPr lang="fr-FR" sz="2200" dirty="0" err="1" smtClean="0"/>
              <a:t>Study</a:t>
            </a:r>
            <a:r>
              <a:rPr lang="fr-FR" sz="2200" dirty="0" smtClean="0"/>
              <a:t> guides </a:t>
            </a:r>
            <a:r>
              <a:rPr lang="fr-FR" sz="2200" dirty="0" err="1" smtClean="0"/>
              <a:t>can</a:t>
            </a:r>
            <a:r>
              <a:rPr lang="fr-FR" sz="2200" dirty="0" smtClean="0"/>
              <a:t> </a:t>
            </a:r>
            <a:r>
              <a:rPr lang="fr-FR" sz="2200" dirty="0" err="1" smtClean="0"/>
              <a:t>be</a:t>
            </a:r>
            <a:r>
              <a:rPr lang="fr-FR" sz="2200" dirty="0" smtClean="0"/>
              <a:t> </a:t>
            </a:r>
            <a:r>
              <a:rPr lang="fr-FR" sz="2200" dirty="0" err="1" smtClean="0"/>
              <a:t>helpful</a:t>
            </a:r>
            <a:r>
              <a:rPr lang="fr-FR" sz="2200" dirty="0" smtClean="0"/>
              <a:t>, but </a:t>
            </a:r>
            <a:r>
              <a:rPr lang="fr-FR" sz="2200" dirty="0" err="1" smtClean="0"/>
              <a:t>don’t</a:t>
            </a:r>
            <a:r>
              <a:rPr lang="fr-FR" sz="2200" dirty="0" smtClean="0"/>
              <a:t> replace </a:t>
            </a:r>
            <a:r>
              <a:rPr lang="fr-FR" sz="2200" dirty="0" err="1" smtClean="0"/>
              <a:t>your</a:t>
            </a:r>
            <a:r>
              <a:rPr lang="fr-FR" sz="2200" dirty="0" smtClean="0"/>
              <a:t> </a:t>
            </a:r>
            <a:r>
              <a:rPr lang="fr-FR" sz="2200" dirty="0" err="1" smtClean="0"/>
              <a:t>own</a:t>
            </a:r>
            <a:r>
              <a:rPr lang="fr-FR" sz="2200" dirty="0" smtClean="0"/>
              <a:t> </a:t>
            </a:r>
            <a:r>
              <a:rPr lang="fr-FR" sz="2200" dirty="0" err="1" smtClean="0"/>
              <a:t>detailed</a:t>
            </a:r>
            <a:r>
              <a:rPr lang="fr-FR" sz="2200" dirty="0" smtClean="0"/>
              <a:t> </a:t>
            </a:r>
            <a:r>
              <a:rPr lang="fr-FR" sz="2200" dirty="0" err="1" smtClean="0"/>
              <a:t>knowledge</a:t>
            </a:r>
            <a:r>
              <a:rPr lang="fr-FR" sz="2200" dirty="0" smtClean="0"/>
              <a:t> of the </a:t>
            </a:r>
            <a:r>
              <a:rPr lang="fr-FR" sz="2200" dirty="0" err="1" smtClean="0"/>
              <a:t>text</a:t>
            </a:r>
            <a:r>
              <a:rPr lang="fr-FR" sz="2200" dirty="0" smtClean="0"/>
              <a:t> ;</a:t>
            </a:r>
          </a:p>
          <a:p>
            <a:r>
              <a:rPr lang="fr-FR" sz="2200" dirty="0" smtClean="0"/>
              <a:t>Never </a:t>
            </a:r>
            <a:r>
              <a:rPr lang="fr-FR" sz="2200" dirty="0" err="1" smtClean="0"/>
              <a:t>forget</a:t>
            </a:r>
            <a:r>
              <a:rPr lang="fr-FR" sz="2200" dirty="0" smtClean="0"/>
              <a:t> </a:t>
            </a:r>
            <a:r>
              <a:rPr lang="fr-FR" sz="2200" dirty="0" err="1" smtClean="0"/>
              <a:t>that</a:t>
            </a:r>
            <a:r>
              <a:rPr lang="fr-FR" sz="2200" dirty="0" smtClean="0"/>
              <a:t> </a:t>
            </a:r>
            <a:r>
              <a:rPr lang="fr-FR" sz="2200" dirty="0" err="1" smtClean="0"/>
              <a:t>any</a:t>
            </a:r>
            <a:r>
              <a:rPr lang="fr-FR" sz="2200" dirty="0" smtClean="0"/>
              <a:t> </a:t>
            </a:r>
            <a:r>
              <a:rPr lang="fr-FR" sz="2200" dirty="0" err="1" smtClean="0"/>
              <a:t>text</a:t>
            </a:r>
            <a:r>
              <a:rPr lang="fr-FR" sz="2200" dirty="0" smtClean="0"/>
              <a:t> </a:t>
            </a:r>
            <a:r>
              <a:rPr lang="fr-FR" sz="2200" dirty="0" err="1" smtClean="0"/>
              <a:t>began</a:t>
            </a:r>
            <a:r>
              <a:rPr lang="fr-FR" sz="2200" dirty="0" smtClean="0"/>
              <a:t> </a:t>
            </a:r>
            <a:r>
              <a:rPr lang="fr-FR" sz="2200" dirty="0" err="1" smtClean="0"/>
              <a:t>with</a:t>
            </a:r>
            <a:r>
              <a:rPr lang="fr-FR" sz="2200" dirty="0" smtClean="0"/>
              <a:t> </a:t>
            </a:r>
            <a:r>
              <a:rPr lang="fr-FR" sz="2200" dirty="0" err="1" smtClean="0"/>
              <a:t>its</a:t>
            </a:r>
            <a:r>
              <a:rPr lang="fr-FR" sz="2200" dirty="0" smtClean="0"/>
              <a:t> </a:t>
            </a:r>
            <a:r>
              <a:rPr lang="fr-FR" sz="2200" dirty="0" err="1" smtClean="0"/>
              <a:t>creator</a:t>
            </a:r>
            <a:r>
              <a:rPr lang="fr-FR" sz="2200" dirty="0" smtClean="0"/>
              <a:t> </a:t>
            </a:r>
            <a:r>
              <a:rPr lang="fr-FR" sz="2200" dirty="0" err="1" smtClean="0"/>
              <a:t>having</a:t>
            </a:r>
            <a:r>
              <a:rPr lang="fr-FR" sz="2200" dirty="0" smtClean="0"/>
              <a:t> an </a:t>
            </a:r>
            <a:r>
              <a:rPr lang="fr-FR" sz="2200" dirty="0" err="1" smtClean="0"/>
              <a:t>idea</a:t>
            </a:r>
            <a:r>
              <a:rPr lang="fr-FR" sz="2200" dirty="0" smtClean="0"/>
              <a:t> </a:t>
            </a:r>
            <a:r>
              <a:rPr lang="fr-FR" sz="2200" dirty="0" err="1" smtClean="0"/>
              <a:t>that</a:t>
            </a:r>
            <a:r>
              <a:rPr lang="fr-FR" sz="2200" dirty="0" smtClean="0"/>
              <a:t> </a:t>
            </a:r>
            <a:r>
              <a:rPr lang="fr-FR" sz="2200" dirty="0" err="1" smtClean="0"/>
              <a:t>they</a:t>
            </a:r>
            <a:r>
              <a:rPr lang="fr-FR" sz="2200" dirty="0" smtClean="0"/>
              <a:t> </a:t>
            </a:r>
            <a:r>
              <a:rPr lang="fr-FR" sz="2200" dirty="0" err="1" smtClean="0"/>
              <a:t>were</a:t>
            </a:r>
            <a:r>
              <a:rPr lang="fr-FR" sz="2200" dirty="0" smtClean="0"/>
              <a:t> </a:t>
            </a:r>
            <a:r>
              <a:rPr lang="fr-FR" sz="2200" dirty="0" err="1" smtClean="0"/>
              <a:t>interested</a:t>
            </a:r>
            <a:r>
              <a:rPr lang="fr-FR" sz="2200" dirty="0" smtClean="0"/>
              <a:t> in </a:t>
            </a:r>
            <a:r>
              <a:rPr lang="fr-FR" sz="2200" dirty="0" err="1" smtClean="0"/>
              <a:t>exploring</a:t>
            </a:r>
            <a:r>
              <a:rPr lang="fr-FR" sz="2200" dirty="0" smtClean="0"/>
              <a:t>; </a:t>
            </a:r>
            <a:r>
              <a:rPr lang="fr-FR" sz="2200" dirty="0" err="1" smtClean="0"/>
              <a:t>its</a:t>
            </a:r>
            <a:r>
              <a:rPr lang="fr-FR" sz="2200" dirty="0" smtClean="0"/>
              <a:t> </a:t>
            </a:r>
            <a:r>
              <a:rPr lang="fr-FR" sz="2200" dirty="0" err="1" smtClean="0"/>
              <a:t>function</a:t>
            </a:r>
            <a:r>
              <a:rPr lang="fr-FR" sz="2200" dirty="0" smtClean="0"/>
              <a:t> </a:t>
            </a:r>
            <a:r>
              <a:rPr lang="fr-FR" sz="2200" dirty="0" err="1" smtClean="0"/>
              <a:t>is</a:t>
            </a:r>
            <a:r>
              <a:rPr lang="fr-FR" sz="2200" dirty="0" smtClean="0"/>
              <a:t> to explore </a:t>
            </a:r>
            <a:r>
              <a:rPr lang="fr-FR" sz="2200" dirty="0" err="1" smtClean="0"/>
              <a:t>that</a:t>
            </a:r>
            <a:r>
              <a:rPr lang="fr-FR" sz="2200" dirty="0" smtClean="0"/>
              <a:t> </a:t>
            </a:r>
            <a:r>
              <a:rPr lang="fr-FR" sz="2200" dirty="0" err="1" smtClean="0"/>
              <a:t>idea</a:t>
            </a:r>
            <a:r>
              <a:rPr lang="fr-FR" sz="2200" dirty="0" smtClean="0"/>
              <a:t> and </a:t>
            </a:r>
            <a:r>
              <a:rPr lang="fr-FR" sz="2200" dirty="0" err="1" smtClean="0"/>
              <a:t>everything</a:t>
            </a:r>
            <a:r>
              <a:rPr lang="fr-FR" sz="2200" dirty="0" smtClean="0"/>
              <a:t> </a:t>
            </a:r>
            <a:r>
              <a:rPr lang="fr-FR" sz="2200" dirty="0" err="1" smtClean="0"/>
              <a:t>you</a:t>
            </a:r>
            <a:r>
              <a:rPr lang="fr-FR" sz="2200" dirty="0" smtClean="0"/>
              <a:t> </a:t>
            </a:r>
            <a:r>
              <a:rPr lang="fr-FR" sz="2200" dirty="0" err="1" smtClean="0"/>
              <a:t>read</a:t>
            </a:r>
            <a:r>
              <a:rPr lang="fr-FR" sz="2200" dirty="0" smtClean="0"/>
              <a:t> or </a:t>
            </a:r>
            <a:r>
              <a:rPr lang="fr-FR" sz="2200" dirty="0" err="1" smtClean="0"/>
              <a:t>see</a:t>
            </a:r>
            <a:r>
              <a:rPr lang="fr-FR" sz="2200" dirty="0" smtClean="0"/>
              <a:t> </a:t>
            </a:r>
            <a:r>
              <a:rPr lang="fr-FR" sz="2200" dirty="0" err="1" smtClean="0"/>
              <a:t>is</a:t>
            </a:r>
            <a:r>
              <a:rPr lang="fr-FR" sz="2200" dirty="0" smtClean="0"/>
              <a:t> the </a:t>
            </a:r>
            <a:r>
              <a:rPr lang="fr-FR" sz="2200" dirty="0" err="1" smtClean="0"/>
              <a:t>result</a:t>
            </a:r>
            <a:r>
              <a:rPr lang="fr-FR" sz="2200" dirty="0" smtClean="0"/>
              <a:t> of </a:t>
            </a:r>
            <a:r>
              <a:rPr lang="fr-FR" sz="2200" dirty="0" err="1" smtClean="0"/>
              <a:t>conscious</a:t>
            </a:r>
            <a:r>
              <a:rPr lang="fr-FR" sz="2200" dirty="0" smtClean="0"/>
              <a:t> </a:t>
            </a:r>
            <a:r>
              <a:rPr lang="fr-FR" sz="2200" dirty="0" err="1" smtClean="0"/>
              <a:t>choices</a:t>
            </a:r>
            <a:r>
              <a:rPr lang="fr-FR" sz="2200" dirty="0" smtClean="0"/>
              <a:t>.</a:t>
            </a:r>
            <a:endParaRPr lang="en-AU" sz="2200" dirty="0"/>
          </a:p>
        </p:txBody>
      </p:sp>
      <p:sp>
        <p:nvSpPr>
          <p:cNvPr id="2" name="Titre 1"/>
          <p:cNvSpPr>
            <a:spLocks noGrp="1"/>
          </p:cNvSpPr>
          <p:nvPr>
            <p:ph type="title"/>
          </p:nvPr>
        </p:nvSpPr>
        <p:spPr/>
        <p:txBody>
          <a:bodyPr/>
          <a:lstStyle/>
          <a:p>
            <a:r>
              <a:rPr lang="fr-FR" dirty="0" smtClean="0"/>
              <a:t>Final </a:t>
            </a:r>
            <a:r>
              <a:rPr lang="fr-FR" dirty="0" err="1" smtClean="0"/>
              <a:t>Advice</a:t>
            </a:r>
            <a:r>
              <a:rPr lang="fr-FR" dirty="0" smtClean="0"/>
              <a:t> for </a:t>
            </a:r>
            <a:r>
              <a:rPr lang="fr-FR" dirty="0" err="1" smtClean="0"/>
              <a:t>Success</a:t>
            </a:r>
            <a:r>
              <a:rPr lang="fr-FR" dirty="0" smtClean="0"/>
              <a:t> I</a:t>
            </a:r>
            <a:endParaRPr lang="en-AU" dirty="0"/>
          </a:p>
        </p:txBody>
      </p:sp>
    </p:spTree>
    <p:extLst>
      <p:ext uri="{BB962C8B-B14F-4D97-AF65-F5344CB8AC3E}">
        <p14:creationId xmlns:p14="http://schemas.microsoft.com/office/powerpoint/2010/main" val="35956085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332656"/>
            <a:ext cx="6614864" cy="5328592"/>
          </a:xfrm>
        </p:spPr>
        <p:txBody>
          <a:bodyPr>
            <a:normAutofit/>
          </a:bodyPr>
          <a:lstStyle/>
          <a:p>
            <a:r>
              <a:rPr lang="fr-FR" sz="2200" dirty="0" smtClean="0"/>
              <a:t>Set up a </a:t>
            </a:r>
            <a:r>
              <a:rPr lang="fr-FR" sz="2200" dirty="0" err="1" smtClean="0"/>
              <a:t>study</a:t>
            </a:r>
            <a:r>
              <a:rPr lang="fr-FR" sz="2200" dirty="0" smtClean="0"/>
              <a:t> </a:t>
            </a:r>
            <a:r>
              <a:rPr lang="fr-FR" sz="2200" dirty="0" err="1" smtClean="0"/>
              <a:t>timetable</a:t>
            </a:r>
            <a:r>
              <a:rPr lang="fr-FR" sz="2200" dirty="0" smtClean="0"/>
              <a:t> for all </a:t>
            </a:r>
            <a:r>
              <a:rPr lang="fr-FR" sz="2200" dirty="0" err="1" smtClean="0"/>
              <a:t>subjects</a:t>
            </a:r>
            <a:r>
              <a:rPr lang="fr-FR" sz="2200" dirty="0" smtClean="0"/>
              <a:t>, </a:t>
            </a:r>
            <a:r>
              <a:rPr lang="fr-FR" sz="2200" dirty="0" err="1" smtClean="0"/>
              <a:t>including</a:t>
            </a:r>
            <a:r>
              <a:rPr lang="fr-FR" sz="2200" dirty="0" smtClean="0"/>
              <a:t> </a:t>
            </a:r>
            <a:r>
              <a:rPr lang="fr-FR" sz="2200" dirty="0" err="1" smtClean="0"/>
              <a:t>work</a:t>
            </a:r>
            <a:r>
              <a:rPr lang="fr-FR" sz="2200" dirty="0" smtClean="0"/>
              <a:t> and extra-</a:t>
            </a:r>
            <a:r>
              <a:rPr lang="fr-FR" sz="2200" dirty="0" err="1" smtClean="0"/>
              <a:t>curricular</a:t>
            </a:r>
            <a:r>
              <a:rPr lang="fr-FR" sz="2200" dirty="0" smtClean="0"/>
              <a:t> </a:t>
            </a:r>
            <a:r>
              <a:rPr lang="fr-FR" sz="2200" dirty="0" err="1" smtClean="0"/>
              <a:t>activities</a:t>
            </a:r>
            <a:r>
              <a:rPr lang="fr-FR" sz="2200" dirty="0" smtClean="0"/>
              <a:t> ;</a:t>
            </a:r>
          </a:p>
          <a:p>
            <a:r>
              <a:rPr lang="fr-FR" sz="2200" dirty="0" err="1" smtClean="0"/>
              <a:t>Establish</a:t>
            </a:r>
            <a:r>
              <a:rPr lang="fr-FR" sz="2200" dirty="0" smtClean="0"/>
              <a:t> a </a:t>
            </a:r>
            <a:r>
              <a:rPr lang="fr-FR" sz="2200" dirty="0" err="1" smtClean="0"/>
              <a:t>study</a:t>
            </a:r>
            <a:r>
              <a:rPr lang="fr-FR" sz="2200" dirty="0" smtClean="0"/>
              <a:t> group </a:t>
            </a:r>
            <a:r>
              <a:rPr lang="fr-FR" sz="2200" dirty="0" err="1" smtClean="0"/>
              <a:t>so</a:t>
            </a:r>
            <a:r>
              <a:rPr lang="fr-FR" sz="2200" dirty="0" smtClean="0"/>
              <a:t> </a:t>
            </a:r>
            <a:r>
              <a:rPr lang="fr-FR" sz="2200" dirty="0" err="1" smtClean="0"/>
              <a:t>that</a:t>
            </a:r>
            <a:r>
              <a:rPr lang="fr-FR" sz="2200" dirty="0" smtClean="0"/>
              <a:t> </a:t>
            </a:r>
            <a:r>
              <a:rPr lang="fr-FR" sz="2200" dirty="0" err="1" smtClean="0"/>
              <a:t>you</a:t>
            </a:r>
            <a:r>
              <a:rPr lang="fr-FR" sz="2200" dirty="0" smtClean="0"/>
              <a:t> </a:t>
            </a:r>
            <a:r>
              <a:rPr lang="fr-FR" sz="2200" dirty="0" err="1" smtClean="0"/>
              <a:t>can</a:t>
            </a:r>
            <a:r>
              <a:rPr lang="fr-FR" sz="2200" dirty="0" smtClean="0"/>
              <a:t> </a:t>
            </a:r>
            <a:r>
              <a:rPr lang="fr-FR" sz="2200" dirty="0" err="1" smtClean="0"/>
              <a:t>share</a:t>
            </a:r>
            <a:r>
              <a:rPr lang="fr-FR" sz="2200" dirty="0" smtClean="0"/>
              <a:t> the </a:t>
            </a:r>
            <a:r>
              <a:rPr lang="fr-FR" sz="2200" dirty="0" err="1" smtClean="0"/>
              <a:t>work</a:t>
            </a:r>
            <a:r>
              <a:rPr lang="fr-FR" sz="2200" dirty="0" smtClean="0"/>
              <a:t> &amp; </a:t>
            </a:r>
            <a:r>
              <a:rPr lang="fr-FR" sz="2200" dirty="0" err="1" smtClean="0"/>
              <a:t>bounce</a:t>
            </a:r>
            <a:r>
              <a:rPr lang="fr-FR" sz="2200" dirty="0" smtClean="0"/>
              <a:t> </a:t>
            </a:r>
            <a:r>
              <a:rPr lang="fr-FR" sz="2200" dirty="0" err="1" smtClean="0"/>
              <a:t>ideas</a:t>
            </a:r>
            <a:r>
              <a:rPr lang="fr-FR" sz="2200" dirty="0" smtClean="0"/>
              <a:t> off </a:t>
            </a:r>
            <a:r>
              <a:rPr lang="fr-FR" sz="2200" dirty="0" err="1" smtClean="0"/>
              <a:t>each</a:t>
            </a:r>
            <a:r>
              <a:rPr lang="fr-FR" sz="2200" dirty="0" smtClean="0"/>
              <a:t> </a:t>
            </a:r>
            <a:r>
              <a:rPr lang="fr-FR" sz="2200" dirty="0" err="1" smtClean="0"/>
              <a:t>other</a:t>
            </a:r>
            <a:r>
              <a:rPr lang="fr-FR" sz="2200" dirty="0" smtClean="0"/>
              <a:t> ;</a:t>
            </a:r>
          </a:p>
          <a:p>
            <a:r>
              <a:rPr lang="fr-FR" sz="2200" dirty="0" smtClean="0"/>
              <a:t>In class, </a:t>
            </a:r>
            <a:r>
              <a:rPr lang="fr-FR" sz="2200" b="1" dirty="0" err="1" smtClean="0"/>
              <a:t>be</a:t>
            </a:r>
            <a:r>
              <a:rPr lang="fr-FR" sz="2200" b="1" dirty="0" smtClean="0"/>
              <a:t> </a:t>
            </a:r>
            <a:r>
              <a:rPr lang="fr-FR" sz="2200" b="1" dirty="0" err="1" smtClean="0"/>
              <a:t>ready</a:t>
            </a:r>
            <a:r>
              <a:rPr lang="fr-FR" sz="2200" b="1" dirty="0" smtClean="0"/>
              <a:t> to </a:t>
            </a:r>
            <a:r>
              <a:rPr lang="fr-FR" sz="2200" b="1" dirty="0" err="1" smtClean="0"/>
              <a:t>participate</a:t>
            </a:r>
            <a:r>
              <a:rPr lang="fr-FR" sz="2200" b="1" dirty="0" smtClean="0"/>
              <a:t> &amp; </a:t>
            </a:r>
            <a:r>
              <a:rPr lang="fr-FR" sz="2200" b="1" dirty="0" err="1" smtClean="0"/>
              <a:t>enrich</a:t>
            </a:r>
            <a:r>
              <a:rPr lang="fr-FR" sz="2200" b="1" dirty="0" smtClean="0"/>
              <a:t> the discussion</a:t>
            </a:r>
            <a:r>
              <a:rPr lang="fr-FR" sz="2200" dirty="0" smtClean="0"/>
              <a:t> ;</a:t>
            </a:r>
          </a:p>
          <a:p>
            <a:r>
              <a:rPr lang="fr-FR" sz="2200" dirty="0" err="1" smtClean="0"/>
              <a:t>Always</a:t>
            </a:r>
            <a:r>
              <a:rPr lang="fr-FR" sz="2200" dirty="0" smtClean="0"/>
              <a:t> have </a:t>
            </a:r>
            <a:r>
              <a:rPr lang="fr-FR" sz="2200" dirty="0" err="1" smtClean="0"/>
              <a:t>your</a:t>
            </a:r>
            <a:r>
              <a:rPr lang="fr-FR" sz="2200" dirty="0" smtClean="0"/>
              <a:t> </a:t>
            </a:r>
            <a:r>
              <a:rPr lang="fr-FR" sz="2200" dirty="0" err="1" smtClean="0"/>
              <a:t>text</a:t>
            </a:r>
            <a:r>
              <a:rPr lang="fr-FR" sz="2200" dirty="0" smtClean="0"/>
              <a:t>(s) </a:t>
            </a:r>
            <a:r>
              <a:rPr lang="fr-FR" sz="2200" dirty="0" err="1" smtClean="0"/>
              <a:t>at</a:t>
            </a:r>
            <a:r>
              <a:rPr lang="fr-FR" sz="2200" dirty="0" smtClean="0"/>
              <a:t> </a:t>
            </a:r>
            <a:r>
              <a:rPr lang="fr-FR" sz="2200" dirty="0" err="1" smtClean="0"/>
              <a:t>every</a:t>
            </a:r>
            <a:r>
              <a:rPr lang="fr-FR" sz="2200" dirty="0" smtClean="0"/>
              <a:t> class ;</a:t>
            </a:r>
          </a:p>
          <a:p>
            <a:r>
              <a:rPr lang="fr-FR" sz="2200" dirty="0" err="1" smtClean="0"/>
              <a:t>Take</a:t>
            </a:r>
            <a:r>
              <a:rPr lang="fr-FR" sz="2200" dirty="0" smtClean="0"/>
              <a:t> notes </a:t>
            </a:r>
            <a:r>
              <a:rPr lang="fr-FR" sz="2200" dirty="0" err="1" smtClean="0"/>
              <a:t>independently</a:t>
            </a:r>
            <a:endParaRPr lang="fr-FR" sz="2200" dirty="0" smtClean="0"/>
          </a:p>
          <a:p>
            <a:r>
              <a:rPr lang="fr-FR" sz="2200" dirty="0" err="1" smtClean="0"/>
              <a:t>Ask</a:t>
            </a:r>
            <a:r>
              <a:rPr lang="fr-FR" sz="2200" dirty="0" smtClean="0"/>
              <a:t> for help as </a:t>
            </a:r>
            <a:r>
              <a:rPr lang="fr-FR" sz="2200" dirty="0" err="1" smtClean="0"/>
              <a:t>soon</a:t>
            </a:r>
            <a:r>
              <a:rPr lang="fr-FR" sz="2200" dirty="0" smtClean="0"/>
              <a:t> as </a:t>
            </a:r>
            <a:r>
              <a:rPr lang="fr-FR" sz="2200" dirty="0" err="1" smtClean="0"/>
              <a:t>you</a:t>
            </a:r>
            <a:r>
              <a:rPr lang="fr-FR" sz="2200" dirty="0" smtClean="0"/>
              <a:t> </a:t>
            </a:r>
            <a:r>
              <a:rPr lang="fr-FR" sz="2200" dirty="0" err="1" smtClean="0"/>
              <a:t>need</a:t>
            </a:r>
            <a:r>
              <a:rPr lang="fr-FR" sz="2200" dirty="0" smtClean="0"/>
              <a:t> </a:t>
            </a:r>
            <a:r>
              <a:rPr lang="fr-FR" sz="2200" dirty="0" err="1" smtClean="0"/>
              <a:t>it</a:t>
            </a:r>
            <a:r>
              <a:rPr lang="fr-FR" sz="2200" dirty="0" smtClean="0"/>
              <a:t> – not </a:t>
            </a:r>
            <a:r>
              <a:rPr lang="fr-FR" sz="2200" dirty="0" err="1" smtClean="0"/>
              <a:t>just</a:t>
            </a:r>
            <a:r>
              <a:rPr lang="fr-FR" sz="2200" dirty="0" smtClean="0"/>
              <a:t> </a:t>
            </a:r>
            <a:r>
              <a:rPr lang="fr-FR" sz="2200" dirty="0" err="1" smtClean="0"/>
              <a:t>before</a:t>
            </a:r>
            <a:r>
              <a:rPr lang="fr-FR" sz="2200" dirty="0" smtClean="0"/>
              <a:t> the SAT!</a:t>
            </a:r>
          </a:p>
          <a:p>
            <a:r>
              <a:rPr lang="fr-FR" sz="2200" dirty="0" smtClean="0"/>
              <a:t>Do extra </a:t>
            </a:r>
            <a:r>
              <a:rPr lang="fr-FR" sz="2200" dirty="0" err="1" smtClean="0"/>
              <a:t>reading</a:t>
            </a:r>
            <a:r>
              <a:rPr lang="fr-FR" sz="2200" dirty="0"/>
              <a:t> </a:t>
            </a:r>
            <a:r>
              <a:rPr lang="fr-FR" sz="2200" dirty="0" err="1" smtClean="0"/>
              <a:t>including</a:t>
            </a:r>
            <a:r>
              <a:rPr lang="fr-FR" sz="2200" dirty="0" smtClean="0"/>
              <a:t> guides, </a:t>
            </a:r>
            <a:r>
              <a:rPr lang="fr-FR" sz="2200" dirty="0" err="1" smtClean="0"/>
              <a:t>reviews</a:t>
            </a:r>
            <a:r>
              <a:rPr lang="fr-FR" sz="2200" dirty="0" smtClean="0"/>
              <a:t>, </a:t>
            </a:r>
            <a:r>
              <a:rPr lang="fr-FR" sz="2200" dirty="0" err="1" smtClean="0"/>
              <a:t>websites</a:t>
            </a:r>
            <a:r>
              <a:rPr lang="fr-FR" sz="2200" dirty="0" smtClean="0"/>
              <a:t> </a:t>
            </a:r>
            <a:r>
              <a:rPr lang="fr-FR" sz="2200" dirty="0" err="1" smtClean="0"/>
              <a:t>etc</a:t>
            </a:r>
            <a:r>
              <a:rPr lang="fr-FR" sz="2200" dirty="0" smtClean="0"/>
              <a:t> – </a:t>
            </a:r>
            <a:r>
              <a:rPr lang="fr-FR" sz="2200" dirty="0" err="1" smtClean="0"/>
              <a:t>they</a:t>
            </a:r>
            <a:r>
              <a:rPr lang="fr-FR" sz="2200" dirty="0" smtClean="0"/>
              <a:t> </a:t>
            </a:r>
            <a:r>
              <a:rPr lang="fr-FR" sz="2200" dirty="0" err="1" smtClean="0"/>
              <a:t>really</a:t>
            </a:r>
            <a:r>
              <a:rPr lang="fr-FR" sz="2200" dirty="0" smtClean="0"/>
              <a:t> do help!</a:t>
            </a:r>
          </a:p>
        </p:txBody>
      </p:sp>
      <p:sp>
        <p:nvSpPr>
          <p:cNvPr id="2" name="Titre 1"/>
          <p:cNvSpPr>
            <a:spLocks noGrp="1"/>
          </p:cNvSpPr>
          <p:nvPr>
            <p:ph type="title"/>
          </p:nvPr>
        </p:nvSpPr>
        <p:spPr>
          <a:xfrm>
            <a:off x="777240" y="5538936"/>
            <a:ext cx="7543800" cy="914400"/>
          </a:xfrm>
        </p:spPr>
        <p:txBody>
          <a:bodyPr/>
          <a:lstStyle/>
          <a:p>
            <a:r>
              <a:rPr lang="fr-FR" dirty="0" smtClean="0"/>
              <a:t>Final </a:t>
            </a:r>
            <a:r>
              <a:rPr lang="fr-FR" dirty="0" err="1" smtClean="0"/>
              <a:t>Advice</a:t>
            </a:r>
            <a:r>
              <a:rPr lang="fr-FR" dirty="0" smtClean="0"/>
              <a:t> for </a:t>
            </a:r>
            <a:r>
              <a:rPr lang="fr-FR" dirty="0" err="1" smtClean="0"/>
              <a:t>Success</a:t>
            </a:r>
            <a:r>
              <a:rPr lang="fr-FR" dirty="0" smtClean="0"/>
              <a:t> II</a:t>
            </a:r>
            <a:endParaRPr lang="en-AU" dirty="0"/>
          </a:p>
        </p:txBody>
      </p:sp>
    </p:spTree>
    <p:extLst>
      <p:ext uri="{BB962C8B-B14F-4D97-AF65-F5344CB8AC3E}">
        <p14:creationId xmlns:p14="http://schemas.microsoft.com/office/powerpoint/2010/main" val="39947344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240" y="5538936"/>
            <a:ext cx="7543800" cy="914400"/>
          </a:xfrm>
        </p:spPr>
        <p:txBody>
          <a:bodyPr/>
          <a:lstStyle/>
          <a:p>
            <a:r>
              <a:rPr lang="fr-FR" dirty="0" smtClean="0"/>
              <a:t>Have a </a:t>
            </a:r>
            <a:r>
              <a:rPr lang="fr-FR" dirty="0" err="1" smtClean="0"/>
              <a:t>fantastic</a:t>
            </a:r>
            <a:r>
              <a:rPr lang="fr-FR" dirty="0" smtClean="0"/>
              <a:t> </a:t>
            </a:r>
            <a:r>
              <a:rPr lang="fr-FR" dirty="0" err="1" smtClean="0"/>
              <a:t>Year</a:t>
            </a:r>
            <a:r>
              <a:rPr lang="fr-FR" smtClean="0"/>
              <a:t> 11!</a:t>
            </a:r>
            <a:endParaRPr lang="en-AU"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456424"/>
            <a:ext cx="5101538" cy="3060923"/>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548"/>
          <a:stretch/>
        </p:blipFill>
        <p:spPr>
          <a:xfrm>
            <a:off x="1259632" y="1648691"/>
            <a:ext cx="2897998" cy="380671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727936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548680"/>
            <a:ext cx="8064896" cy="4183359"/>
          </a:xfrm>
        </p:spPr>
        <p:txBody>
          <a:bodyPr>
            <a:normAutofit/>
          </a:bodyPr>
          <a:lstStyle/>
          <a:p>
            <a:pPr marL="18288" indent="0" algn="ctr">
              <a:buNone/>
            </a:pPr>
            <a:endParaRPr lang="fr-FR" sz="2800" dirty="0"/>
          </a:p>
          <a:p>
            <a:pPr marL="18288" indent="0">
              <a:buNone/>
            </a:pPr>
            <a:r>
              <a:rPr lang="fr-FR" sz="2800" b="1" dirty="0"/>
              <a:t>Unit </a:t>
            </a:r>
            <a:r>
              <a:rPr lang="fr-FR" sz="2800" b="1" dirty="0" smtClean="0"/>
              <a:t>1 : </a:t>
            </a:r>
            <a:r>
              <a:rPr lang="fr-FR" sz="2800" b="1" dirty="0" err="1" smtClean="0"/>
              <a:t>Semester</a:t>
            </a:r>
            <a:r>
              <a:rPr lang="fr-FR" sz="2800" b="1" dirty="0" smtClean="0"/>
              <a:t> One</a:t>
            </a:r>
            <a:endParaRPr lang="fr-FR" sz="2800" b="1" dirty="0"/>
          </a:p>
          <a:p>
            <a:pPr marL="18288" indent="0">
              <a:buNone/>
            </a:pPr>
            <a:r>
              <a:rPr lang="fr-FR" sz="2800" dirty="0"/>
              <a:t>	AOS1 – </a:t>
            </a:r>
            <a:r>
              <a:rPr lang="fr-FR" sz="2800" dirty="0" smtClean="0"/>
              <a:t>Reading &amp; </a:t>
            </a:r>
            <a:r>
              <a:rPr lang="fr-FR" sz="2800" dirty="0" err="1" smtClean="0"/>
              <a:t>Creating</a:t>
            </a:r>
            <a:r>
              <a:rPr lang="fr-FR" sz="2800" dirty="0" smtClean="0"/>
              <a:t> </a:t>
            </a:r>
            <a:r>
              <a:rPr lang="fr-FR" sz="2800" dirty="0" err="1" smtClean="0"/>
              <a:t>Texts</a:t>
            </a:r>
            <a:endParaRPr lang="fr-FR" sz="2800" dirty="0"/>
          </a:p>
          <a:p>
            <a:pPr marL="18288" indent="0">
              <a:buNone/>
            </a:pPr>
            <a:r>
              <a:rPr lang="fr-FR" sz="2800" dirty="0"/>
              <a:t>	AOS2 -  </a:t>
            </a:r>
            <a:r>
              <a:rPr lang="fr-FR" sz="2800" dirty="0" err="1" smtClean="0"/>
              <a:t>Analysing</a:t>
            </a:r>
            <a:r>
              <a:rPr lang="fr-FR" sz="2800" dirty="0" smtClean="0"/>
              <a:t> &amp; </a:t>
            </a:r>
            <a:r>
              <a:rPr lang="fr-FR" sz="2800" dirty="0" err="1" smtClean="0"/>
              <a:t>Presenting</a:t>
            </a:r>
            <a:r>
              <a:rPr lang="fr-FR" sz="2800" dirty="0" smtClean="0"/>
              <a:t> Argument</a:t>
            </a:r>
            <a:endParaRPr lang="fr-FR" sz="2800" dirty="0"/>
          </a:p>
          <a:p>
            <a:pPr marL="18288" indent="0">
              <a:buNone/>
            </a:pPr>
            <a:r>
              <a:rPr lang="fr-FR" sz="2800" b="1" dirty="0" smtClean="0"/>
              <a:t>Unit 2 </a:t>
            </a:r>
            <a:r>
              <a:rPr lang="fr-FR" sz="2800" b="1" dirty="0"/>
              <a:t>: </a:t>
            </a:r>
            <a:r>
              <a:rPr lang="fr-FR" sz="2800" b="1" dirty="0" err="1" smtClean="0"/>
              <a:t>Semester</a:t>
            </a:r>
            <a:r>
              <a:rPr lang="fr-FR" sz="2800" b="1" dirty="0" smtClean="0"/>
              <a:t> </a:t>
            </a:r>
            <a:r>
              <a:rPr lang="fr-FR" sz="2800" b="1" dirty="0" err="1" smtClean="0"/>
              <a:t>Two</a:t>
            </a:r>
            <a:endParaRPr lang="fr-FR" sz="2800" b="1" dirty="0" smtClean="0"/>
          </a:p>
          <a:p>
            <a:pPr marL="18288" indent="0">
              <a:buNone/>
            </a:pPr>
            <a:r>
              <a:rPr lang="fr-FR" sz="2800" dirty="0"/>
              <a:t>	AOS1 – Reading &amp; </a:t>
            </a:r>
            <a:r>
              <a:rPr lang="fr-FR" sz="2800" dirty="0" err="1"/>
              <a:t>Creating</a:t>
            </a:r>
            <a:r>
              <a:rPr lang="fr-FR" sz="2800" dirty="0"/>
              <a:t> </a:t>
            </a:r>
            <a:r>
              <a:rPr lang="fr-FR" sz="2800" dirty="0" err="1"/>
              <a:t>Texts</a:t>
            </a:r>
            <a:endParaRPr lang="fr-FR" sz="2800" dirty="0"/>
          </a:p>
          <a:p>
            <a:pPr marL="18288" indent="0">
              <a:buNone/>
            </a:pPr>
            <a:r>
              <a:rPr lang="fr-FR" sz="2800" dirty="0"/>
              <a:t>	AOS2 -  </a:t>
            </a:r>
            <a:r>
              <a:rPr lang="fr-FR" sz="2800" dirty="0" err="1"/>
              <a:t>Analysing</a:t>
            </a:r>
            <a:r>
              <a:rPr lang="fr-FR" sz="2800" dirty="0"/>
              <a:t> &amp; </a:t>
            </a:r>
            <a:r>
              <a:rPr lang="fr-FR" sz="2800" dirty="0" err="1"/>
              <a:t>Presenting</a:t>
            </a:r>
            <a:r>
              <a:rPr lang="fr-FR" sz="2800" dirty="0"/>
              <a:t> Argument</a:t>
            </a:r>
          </a:p>
          <a:p>
            <a:pPr marL="18288" indent="0">
              <a:buNone/>
            </a:pPr>
            <a:endParaRPr lang="fr-FR" sz="2800" dirty="0" smtClean="0"/>
          </a:p>
        </p:txBody>
      </p:sp>
      <p:sp>
        <p:nvSpPr>
          <p:cNvPr id="2" name="Titre 1"/>
          <p:cNvSpPr>
            <a:spLocks noGrp="1"/>
          </p:cNvSpPr>
          <p:nvPr>
            <p:ph type="title"/>
          </p:nvPr>
        </p:nvSpPr>
        <p:spPr/>
        <p:txBody>
          <a:bodyPr/>
          <a:lstStyle/>
          <a:p>
            <a:r>
              <a:rPr lang="fr-FR" dirty="0" smtClean="0">
                <a:solidFill>
                  <a:schemeClr val="tx2"/>
                </a:solidFill>
              </a:rPr>
              <a:t>Course </a:t>
            </a:r>
            <a:r>
              <a:rPr lang="fr-FR" dirty="0" err="1" smtClean="0">
                <a:solidFill>
                  <a:schemeClr val="tx2"/>
                </a:solidFill>
              </a:rPr>
              <a:t>Layout</a:t>
            </a:r>
            <a:endParaRPr lang="en-AU" dirty="0">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509120"/>
            <a:ext cx="2663817" cy="1917948"/>
          </a:xfrm>
          <a:prstGeom prst="rect">
            <a:avLst/>
          </a:prstGeom>
        </p:spPr>
      </p:pic>
    </p:spTree>
    <p:extLst>
      <p:ext uri="{BB962C8B-B14F-4D97-AF65-F5344CB8AC3E}">
        <p14:creationId xmlns:p14="http://schemas.microsoft.com/office/powerpoint/2010/main" val="15054756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72344" y="476673"/>
            <a:ext cx="6960096" cy="4608512"/>
          </a:xfrm>
        </p:spPr>
        <p:txBody>
          <a:bodyPr>
            <a:normAutofit/>
          </a:bodyPr>
          <a:lstStyle/>
          <a:p>
            <a:pPr>
              <a:buFont typeface="Wingdings" panose="05000000000000000000" pitchFamily="2" charset="2"/>
              <a:buChar char="§"/>
            </a:pPr>
            <a:r>
              <a:rPr lang="en-AU" sz="2200" b="1" dirty="0" smtClean="0"/>
              <a:t>S</a:t>
            </a:r>
            <a:r>
              <a:rPr lang="en-AU" sz="2200" dirty="0" smtClean="0"/>
              <a:t>chool-</a:t>
            </a:r>
            <a:r>
              <a:rPr lang="en-AU" sz="2200" b="1" dirty="0" smtClean="0"/>
              <a:t>A</a:t>
            </a:r>
            <a:r>
              <a:rPr lang="en-AU" sz="2200" dirty="0" smtClean="0"/>
              <a:t>ssessed </a:t>
            </a:r>
            <a:r>
              <a:rPr lang="en-AU" sz="2200" b="1" dirty="0" smtClean="0"/>
              <a:t>C</a:t>
            </a:r>
            <a:r>
              <a:rPr lang="en-AU" sz="2200" dirty="0" smtClean="0"/>
              <a:t>oursework </a:t>
            </a:r>
            <a:r>
              <a:rPr lang="en-AU" sz="2200" dirty="0"/>
              <a:t>for </a:t>
            </a:r>
            <a:r>
              <a:rPr lang="en-AU" sz="2200" dirty="0" smtClean="0"/>
              <a:t>Units 1 &amp; 2 </a:t>
            </a:r>
            <a:r>
              <a:rPr lang="en-AU" sz="2200" dirty="0"/>
              <a:t>will </a:t>
            </a:r>
            <a:r>
              <a:rPr lang="en-AU" sz="2200" dirty="0" smtClean="0"/>
              <a:t>each contribute 100 </a:t>
            </a:r>
            <a:r>
              <a:rPr lang="en-AU" sz="2200" dirty="0"/>
              <a:t>per cent to the </a:t>
            </a:r>
            <a:r>
              <a:rPr lang="en-AU" sz="2200" dirty="0" smtClean="0"/>
              <a:t>VCAA marks.</a:t>
            </a:r>
            <a:endParaRPr lang="en-AU" sz="2200" dirty="0"/>
          </a:p>
          <a:p>
            <a:pPr>
              <a:buFont typeface="Wingdings" panose="05000000000000000000" pitchFamily="2" charset="2"/>
              <a:buChar char="§"/>
            </a:pPr>
            <a:r>
              <a:rPr lang="en-AU" sz="2200" dirty="0"/>
              <a:t>The level of achievement for </a:t>
            </a:r>
            <a:r>
              <a:rPr lang="en-AU" sz="2200" dirty="0" smtClean="0"/>
              <a:t>Academic Awards &amp; feedback to students &amp; their parents is </a:t>
            </a:r>
            <a:r>
              <a:rPr lang="en-AU" sz="2200" dirty="0"/>
              <a:t>also assessed by </a:t>
            </a:r>
            <a:r>
              <a:rPr lang="en-AU" sz="2200" dirty="0" smtClean="0"/>
              <a:t>two end-of-semester examinations.  However, their results are not communicated to the official VASS system.</a:t>
            </a:r>
          </a:p>
          <a:p>
            <a:pPr>
              <a:buFont typeface="Wingdings" panose="05000000000000000000" pitchFamily="2" charset="2"/>
              <a:buChar char="§"/>
            </a:pPr>
            <a:r>
              <a:rPr lang="fr-FR" sz="2200" dirty="0" err="1" smtClean="0"/>
              <a:t>School-Assessed</a:t>
            </a:r>
            <a:r>
              <a:rPr lang="fr-FR" sz="2200" dirty="0" smtClean="0"/>
              <a:t> </a:t>
            </a:r>
            <a:r>
              <a:rPr lang="fr-FR" sz="2200" dirty="0" err="1" smtClean="0"/>
              <a:t>Coursework</a:t>
            </a:r>
            <a:r>
              <a:rPr lang="fr-FR" sz="2200" dirty="0" smtClean="0"/>
              <a:t> </a:t>
            </a:r>
            <a:r>
              <a:rPr lang="fr-FR" sz="2200" dirty="0" err="1" smtClean="0"/>
              <a:t>is</a:t>
            </a:r>
            <a:r>
              <a:rPr lang="fr-FR" sz="2200" dirty="0" smtClean="0"/>
              <a:t> </a:t>
            </a:r>
            <a:r>
              <a:rPr lang="fr-FR" sz="2200" dirty="0" err="1" smtClean="0"/>
              <a:t>marked</a:t>
            </a:r>
            <a:r>
              <a:rPr lang="fr-FR" sz="2200" dirty="0" smtClean="0"/>
              <a:t> </a:t>
            </a:r>
            <a:r>
              <a:rPr lang="fr-FR" sz="2200" dirty="0" err="1" smtClean="0"/>
              <a:t>according</a:t>
            </a:r>
            <a:r>
              <a:rPr lang="fr-FR" sz="2200" dirty="0" smtClean="0"/>
              <a:t> to VCAA VCE </a:t>
            </a:r>
            <a:r>
              <a:rPr lang="fr-FR" sz="2200" dirty="0" err="1" smtClean="0"/>
              <a:t>grading</a:t>
            </a:r>
            <a:r>
              <a:rPr lang="fr-FR" sz="2200" dirty="0" smtClean="0"/>
              <a:t> </a:t>
            </a:r>
            <a:r>
              <a:rPr lang="fr-FR" sz="2200" dirty="0" err="1" smtClean="0"/>
              <a:t>scales</a:t>
            </a:r>
            <a:r>
              <a:rPr lang="fr-FR" sz="2200" dirty="0" smtClean="0"/>
              <a:t>. </a:t>
            </a:r>
          </a:p>
          <a:p>
            <a:pPr>
              <a:buFont typeface="Wingdings" panose="05000000000000000000" pitchFamily="2" charset="2"/>
              <a:buChar char="§"/>
            </a:pPr>
            <a:endParaRPr lang="fr-FR" sz="2400" dirty="0" smtClean="0"/>
          </a:p>
        </p:txBody>
      </p:sp>
      <p:sp>
        <p:nvSpPr>
          <p:cNvPr id="2" name="Titre 1"/>
          <p:cNvSpPr>
            <a:spLocks noGrp="1"/>
          </p:cNvSpPr>
          <p:nvPr>
            <p:ph type="title"/>
          </p:nvPr>
        </p:nvSpPr>
        <p:spPr/>
        <p:txBody>
          <a:bodyPr/>
          <a:lstStyle/>
          <a:p>
            <a:r>
              <a:rPr lang="fr-FR" dirty="0" err="1" smtClean="0">
                <a:solidFill>
                  <a:schemeClr val="tx2"/>
                </a:solidFill>
              </a:rPr>
              <a:t>Assessment</a:t>
            </a:r>
            <a:r>
              <a:rPr lang="fr-FR" dirty="0" smtClean="0">
                <a:solidFill>
                  <a:schemeClr val="tx2"/>
                </a:solidFill>
              </a:rPr>
              <a:t> </a:t>
            </a:r>
            <a:r>
              <a:rPr lang="fr-FR" dirty="0" err="1" smtClean="0">
                <a:solidFill>
                  <a:schemeClr val="tx2"/>
                </a:solidFill>
              </a:rPr>
              <a:t>overview</a:t>
            </a:r>
            <a:endParaRPr lang="en-AU" dirty="0">
              <a:solidFill>
                <a:schemeClr val="tx2"/>
              </a:solidFill>
            </a:endParaRPr>
          </a:p>
        </p:txBody>
      </p:sp>
    </p:spTree>
    <p:extLst>
      <p:ext uri="{BB962C8B-B14F-4D97-AF65-F5344CB8AC3E}">
        <p14:creationId xmlns:p14="http://schemas.microsoft.com/office/powerpoint/2010/main" val="23852713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47864" y="1700808"/>
            <a:ext cx="2942456" cy="2865511"/>
          </a:xfrm>
        </p:spPr>
        <p:txBody>
          <a:bodyPr>
            <a:normAutofit/>
          </a:bodyPr>
          <a:lstStyle/>
          <a:p>
            <a:pPr marL="18288" indent="0">
              <a:buNone/>
            </a:pPr>
            <a:r>
              <a:rPr lang="fr-FR" b="1" dirty="0" smtClean="0"/>
              <a:t>SEMESTER 1</a:t>
            </a:r>
          </a:p>
          <a:p>
            <a:r>
              <a:rPr lang="fr-FR" dirty="0" err="1" smtClean="0"/>
              <a:t>Gattaca</a:t>
            </a:r>
            <a:r>
              <a:rPr lang="fr-FR" dirty="0" smtClean="0"/>
              <a:t> (film)</a:t>
            </a:r>
          </a:p>
          <a:p>
            <a:r>
              <a:rPr lang="fr-FR" dirty="0" smtClean="0"/>
              <a:t>Frankenstein</a:t>
            </a:r>
          </a:p>
          <a:p>
            <a:pPr marL="18288" indent="0">
              <a:buNone/>
            </a:pPr>
            <a:r>
              <a:rPr lang="fr-FR" b="1" dirty="0"/>
              <a:t>SEMESTER 2</a:t>
            </a:r>
          </a:p>
          <a:p>
            <a:r>
              <a:rPr lang="fr-FR" dirty="0"/>
              <a:t>A </a:t>
            </a:r>
            <a:r>
              <a:rPr lang="fr-FR" dirty="0" err="1"/>
              <a:t>Year</a:t>
            </a:r>
            <a:r>
              <a:rPr lang="fr-FR" dirty="0"/>
              <a:t> of </a:t>
            </a:r>
            <a:r>
              <a:rPr lang="fr-FR" dirty="0" err="1"/>
              <a:t>Wonders</a:t>
            </a:r>
            <a:endParaRPr lang="fr-FR" dirty="0"/>
          </a:p>
          <a:p>
            <a:r>
              <a:rPr lang="fr-FR" dirty="0"/>
              <a:t>The </a:t>
            </a:r>
            <a:r>
              <a:rPr lang="fr-FR" dirty="0" err="1"/>
              <a:t>Crucible</a:t>
            </a:r>
            <a:endParaRPr lang="fr-FR" dirty="0"/>
          </a:p>
          <a:p>
            <a:pPr marL="18288" indent="0">
              <a:buNone/>
            </a:pPr>
            <a:endParaRPr lang="fr-FR" dirty="0" smtClean="0"/>
          </a:p>
        </p:txBody>
      </p:sp>
      <p:sp>
        <p:nvSpPr>
          <p:cNvPr id="2" name="Titre 1"/>
          <p:cNvSpPr>
            <a:spLocks noGrp="1"/>
          </p:cNvSpPr>
          <p:nvPr>
            <p:ph type="title"/>
          </p:nvPr>
        </p:nvSpPr>
        <p:spPr>
          <a:xfrm>
            <a:off x="777240" y="5610944"/>
            <a:ext cx="7543800" cy="914400"/>
          </a:xfrm>
        </p:spPr>
        <p:txBody>
          <a:bodyPr/>
          <a:lstStyle/>
          <a:p>
            <a:r>
              <a:rPr lang="fr-FR" dirty="0" smtClean="0">
                <a:solidFill>
                  <a:schemeClr val="tx2"/>
                </a:solidFill>
              </a:rPr>
              <a:t>Works Under </a:t>
            </a:r>
            <a:r>
              <a:rPr lang="fr-FR" dirty="0" err="1" smtClean="0">
                <a:solidFill>
                  <a:schemeClr val="tx2"/>
                </a:solidFill>
              </a:rPr>
              <a:t>Study</a:t>
            </a:r>
            <a:endParaRPr lang="en-AU" dirty="0">
              <a:solidFill>
                <a:schemeClr val="tx2"/>
              </a:solidFill>
            </a:endParaRPr>
          </a:p>
        </p:txBody>
      </p:sp>
      <p:pic>
        <p:nvPicPr>
          <p:cNvPr id="5" name="Picture 4"/>
          <p:cNvPicPr>
            <a:picLocks noChangeAspect="1"/>
          </p:cNvPicPr>
          <p:nvPr/>
        </p:nvPicPr>
        <p:blipFill>
          <a:blip r:embed="rId2"/>
          <a:stretch>
            <a:fillRect/>
          </a:stretch>
        </p:blipFill>
        <p:spPr>
          <a:xfrm>
            <a:off x="611560" y="476672"/>
            <a:ext cx="1709936" cy="2564904"/>
          </a:xfrm>
          <a:prstGeom prst="rect">
            <a:avLst/>
          </a:prstGeom>
        </p:spPr>
      </p:pic>
      <p:pic>
        <p:nvPicPr>
          <p:cNvPr id="7" name="Picture 6"/>
          <p:cNvPicPr>
            <a:picLocks noChangeAspect="1"/>
          </p:cNvPicPr>
          <p:nvPr/>
        </p:nvPicPr>
        <p:blipFill>
          <a:blip r:embed="rId3"/>
          <a:stretch>
            <a:fillRect/>
          </a:stretch>
        </p:blipFill>
        <p:spPr>
          <a:xfrm>
            <a:off x="6804248" y="476672"/>
            <a:ext cx="1621466" cy="2592288"/>
          </a:xfrm>
          <a:prstGeom prst="rect">
            <a:avLst/>
          </a:prstGeom>
        </p:spPr>
      </p:pic>
      <p:pic>
        <p:nvPicPr>
          <p:cNvPr id="8" name="Picture 7"/>
          <p:cNvPicPr>
            <a:picLocks noChangeAspect="1"/>
          </p:cNvPicPr>
          <p:nvPr/>
        </p:nvPicPr>
        <p:blipFill>
          <a:blip r:embed="rId4"/>
          <a:stretch>
            <a:fillRect/>
          </a:stretch>
        </p:blipFill>
        <p:spPr>
          <a:xfrm>
            <a:off x="611560" y="3140968"/>
            <a:ext cx="1693559" cy="2592288"/>
          </a:xfrm>
          <a:prstGeom prst="rect">
            <a:avLst/>
          </a:prstGeom>
        </p:spPr>
      </p:pic>
      <p:pic>
        <p:nvPicPr>
          <p:cNvPr id="9" name="Picture 8"/>
          <p:cNvPicPr>
            <a:picLocks noChangeAspect="1"/>
          </p:cNvPicPr>
          <p:nvPr/>
        </p:nvPicPr>
        <p:blipFill>
          <a:blip r:embed="rId5"/>
          <a:stretch>
            <a:fillRect/>
          </a:stretch>
        </p:blipFill>
        <p:spPr>
          <a:xfrm>
            <a:off x="6804248" y="3284984"/>
            <a:ext cx="1656184" cy="2576119"/>
          </a:xfrm>
          <a:prstGeom prst="rect">
            <a:avLst/>
          </a:prstGeom>
        </p:spPr>
      </p:pic>
    </p:spTree>
    <p:extLst>
      <p:ext uri="{BB962C8B-B14F-4D97-AF65-F5344CB8AC3E}">
        <p14:creationId xmlns:p14="http://schemas.microsoft.com/office/powerpoint/2010/main" val="16642531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685801"/>
            <a:ext cx="6096000" cy="4183359"/>
          </a:xfrm>
        </p:spPr>
        <p:txBody>
          <a:bodyPr>
            <a:normAutofit/>
          </a:bodyPr>
          <a:lstStyle/>
          <a:p>
            <a:pPr marL="18288" indent="0" algn="ctr">
              <a:buNone/>
            </a:pPr>
            <a:r>
              <a:rPr lang="en-US" sz="16600" dirty="0" smtClean="0">
                <a:latin typeface="Bauhaus 93"/>
                <a:cs typeface="Bauhaus 93"/>
              </a:rPr>
              <a:t>1</a:t>
            </a:r>
            <a:endParaRPr lang="en-US" sz="16600" dirty="0">
              <a:latin typeface="Bauhaus 93"/>
              <a:cs typeface="Bauhaus 93"/>
            </a:endParaRPr>
          </a:p>
        </p:txBody>
      </p:sp>
      <p:sp>
        <p:nvSpPr>
          <p:cNvPr id="2" name="Titre 1"/>
          <p:cNvSpPr>
            <a:spLocks noGrp="1"/>
          </p:cNvSpPr>
          <p:nvPr>
            <p:ph type="title"/>
          </p:nvPr>
        </p:nvSpPr>
        <p:spPr>
          <a:xfrm>
            <a:off x="777240" y="5466928"/>
            <a:ext cx="7543800" cy="914400"/>
          </a:xfrm>
        </p:spPr>
        <p:txBody>
          <a:bodyPr/>
          <a:lstStyle/>
          <a:p>
            <a:r>
              <a:rPr lang="fr-FR" sz="4400" dirty="0" smtClean="0">
                <a:solidFill>
                  <a:schemeClr val="tx2"/>
                </a:solidFill>
              </a:rPr>
              <a:t>UNIT 1</a:t>
            </a:r>
            <a:endParaRPr lang="en-AU" sz="4400" dirty="0">
              <a:solidFill>
                <a:schemeClr val="tx2"/>
              </a:solidFill>
            </a:endParaRPr>
          </a:p>
        </p:txBody>
      </p:sp>
    </p:spTree>
    <p:extLst>
      <p:ext uri="{BB962C8B-B14F-4D97-AF65-F5344CB8AC3E}">
        <p14:creationId xmlns:p14="http://schemas.microsoft.com/office/powerpoint/2010/main" val="2068131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685801"/>
            <a:ext cx="6096000" cy="4183359"/>
          </a:xfrm>
        </p:spPr>
        <p:txBody>
          <a:bodyPr>
            <a:normAutofit/>
          </a:bodyPr>
          <a:lstStyle/>
          <a:p>
            <a:pPr marL="18288" indent="0">
              <a:buNone/>
            </a:pPr>
            <a:r>
              <a:rPr lang="en-US" dirty="0" smtClean="0"/>
              <a:t>In </a:t>
            </a:r>
            <a:r>
              <a:rPr lang="en-US" dirty="0"/>
              <a:t>this area of study </a:t>
            </a:r>
            <a:r>
              <a:rPr lang="en-US" dirty="0" smtClean="0"/>
              <a:t>you explore </a:t>
            </a:r>
            <a:r>
              <a:rPr lang="en-US" dirty="0"/>
              <a:t>how meaning is created in a text. </a:t>
            </a:r>
            <a:r>
              <a:rPr lang="en-US" dirty="0" smtClean="0"/>
              <a:t>You identify</a:t>
            </a:r>
            <a:r>
              <a:rPr lang="en-US" dirty="0"/>
              <a:t>, discuss and </a:t>
            </a:r>
            <a:r>
              <a:rPr lang="en-US" dirty="0" err="1"/>
              <a:t>analyse</a:t>
            </a:r>
            <a:endParaRPr lang="en-US" dirty="0"/>
          </a:p>
          <a:p>
            <a:pPr marL="18288" indent="0">
              <a:buNone/>
            </a:pPr>
            <a:r>
              <a:rPr lang="en-US" dirty="0"/>
              <a:t>decisions authors have </a:t>
            </a:r>
            <a:r>
              <a:rPr lang="en-US" dirty="0" smtClean="0"/>
              <a:t>made, as well as exploring </a:t>
            </a:r>
            <a:r>
              <a:rPr lang="en-US" dirty="0"/>
              <a:t>how authors use structures, conventions and language to </a:t>
            </a:r>
            <a:r>
              <a:rPr lang="en-US" dirty="0" smtClean="0"/>
              <a:t>represent characters</a:t>
            </a:r>
            <a:r>
              <a:rPr lang="en-US" dirty="0"/>
              <a:t>, settings, events, explore themes, and build the world of the text for the reader. </a:t>
            </a:r>
          </a:p>
        </p:txBody>
      </p:sp>
      <p:sp>
        <p:nvSpPr>
          <p:cNvPr id="2" name="Titre 1"/>
          <p:cNvSpPr>
            <a:spLocks noGrp="1"/>
          </p:cNvSpPr>
          <p:nvPr>
            <p:ph type="title"/>
          </p:nvPr>
        </p:nvSpPr>
        <p:spPr>
          <a:xfrm>
            <a:off x="777240" y="5466928"/>
            <a:ext cx="7543800" cy="914400"/>
          </a:xfrm>
        </p:spPr>
        <p:txBody>
          <a:bodyPr/>
          <a:lstStyle/>
          <a:p>
            <a:r>
              <a:rPr lang="fr-FR" sz="4400" dirty="0" smtClean="0">
                <a:solidFill>
                  <a:schemeClr val="tx2"/>
                </a:solidFill>
              </a:rPr>
              <a:t>AOS1 – Reading &amp; </a:t>
            </a:r>
            <a:r>
              <a:rPr lang="fr-FR" sz="4400" dirty="0" err="1" smtClean="0">
                <a:solidFill>
                  <a:schemeClr val="tx2"/>
                </a:solidFill>
              </a:rPr>
              <a:t>Creating</a:t>
            </a:r>
            <a:r>
              <a:rPr lang="fr-FR" sz="4400" dirty="0" smtClean="0">
                <a:solidFill>
                  <a:schemeClr val="tx2"/>
                </a:solidFill>
              </a:rPr>
              <a:t> – Single </a:t>
            </a:r>
            <a:r>
              <a:rPr lang="fr-FR" sz="4400" dirty="0" err="1" smtClean="0">
                <a:solidFill>
                  <a:schemeClr val="tx2"/>
                </a:solidFill>
              </a:rPr>
              <a:t>Text</a:t>
            </a:r>
            <a:r>
              <a:rPr lang="fr-FR" sz="4400" dirty="0" smtClean="0">
                <a:solidFill>
                  <a:schemeClr val="tx2"/>
                </a:solidFill>
              </a:rPr>
              <a:t> </a:t>
            </a:r>
            <a:r>
              <a:rPr lang="fr-FR" sz="4400" dirty="0" err="1" smtClean="0">
                <a:solidFill>
                  <a:schemeClr val="tx2"/>
                </a:solidFill>
              </a:rPr>
              <a:t>Response</a:t>
            </a:r>
            <a:endParaRPr lang="en-AU" sz="4400" dirty="0">
              <a:solidFill>
                <a:schemeClr val="tx2"/>
              </a:solidFill>
            </a:endParaRPr>
          </a:p>
        </p:txBody>
      </p:sp>
    </p:spTree>
    <p:extLst>
      <p:ext uri="{BB962C8B-B14F-4D97-AF65-F5344CB8AC3E}">
        <p14:creationId xmlns:p14="http://schemas.microsoft.com/office/powerpoint/2010/main" val="18483595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404664"/>
            <a:ext cx="6614864" cy="4464496"/>
          </a:xfrm>
        </p:spPr>
        <p:txBody>
          <a:bodyPr>
            <a:noAutofit/>
          </a:bodyPr>
          <a:lstStyle/>
          <a:p>
            <a:pPr marL="18288" indent="0">
              <a:buNone/>
            </a:pPr>
            <a:r>
              <a:rPr lang="en-AU" sz="2400" b="1" dirty="0" smtClean="0">
                <a:effectLst/>
              </a:rPr>
              <a:t>In a future world where one’s future is decided by predictive genetic tests, there is one set of opportunities for those who are engineered to be as perfect as possible, and another for those who are naturally born.</a:t>
            </a:r>
          </a:p>
        </p:txBody>
      </p:sp>
      <p:sp>
        <p:nvSpPr>
          <p:cNvPr id="2" name="Titre 1"/>
          <p:cNvSpPr>
            <a:spLocks noGrp="1"/>
          </p:cNvSpPr>
          <p:nvPr>
            <p:ph type="title"/>
          </p:nvPr>
        </p:nvSpPr>
        <p:spPr>
          <a:xfrm>
            <a:off x="777240" y="5610944"/>
            <a:ext cx="7543800" cy="914400"/>
          </a:xfrm>
        </p:spPr>
        <p:txBody>
          <a:bodyPr/>
          <a:lstStyle/>
          <a:p>
            <a:r>
              <a:rPr lang="fr-FR" sz="4500" i="1" dirty="0" err="1" smtClean="0">
                <a:solidFill>
                  <a:schemeClr val="tx2"/>
                </a:solidFill>
              </a:rPr>
              <a:t>Gattaca</a:t>
            </a:r>
            <a:r>
              <a:rPr lang="fr-FR" sz="4500" i="1" dirty="0" smtClean="0">
                <a:solidFill>
                  <a:schemeClr val="tx2"/>
                </a:solidFill>
              </a:rPr>
              <a:t> </a:t>
            </a:r>
            <a:r>
              <a:rPr lang="fr-FR" sz="4500" dirty="0" smtClean="0">
                <a:solidFill>
                  <a:schemeClr val="tx2"/>
                </a:solidFill>
              </a:rPr>
              <a:t>– Andrew </a:t>
            </a:r>
            <a:r>
              <a:rPr lang="fr-FR" sz="4500" dirty="0" err="1" smtClean="0">
                <a:solidFill>
                  <a:schemeClr val="tx2"/>
                </a:solidFill>
              </a:rPr>
              <a:t>Niccol</a:t>
            </a:r>
            <a:r>
              <a:rPr lang="fr-FR" sz="4500" dirty="0" smtClean="0">
                <a:solidFill>
                  <a:schemeClr val="tx2"/>
                </a:solidFill>
              </a:rPr>
              <a:t> </a:t>
            </a:r>
            <a:r>
              <a:rPr lang="fr-FR" sz="4000" i="1" dirty="0" err="1" smtClean="0">
                <a:solidFill>
                  <a:schemeClr val="tx2"/>
                </a:solidFill>
              </a:rPr>
              <a:t>dir</a:t>
            </a:r>
            <a:endParaRPr lang="en-AU" sz="4500" i="1" dirty="0">
              <a:solidFill>
                <a:schemeClr val="tx2"/>
              </a:solidFill>
            </a:endParaRPr>
          </a:p>
        </p:txBody>
      </p:sp>
      <p:pic>
        <p:nvPicPr>
          <p:cNvPr id="5" name="Picture 4"/>
          <p:cNvPicPr>
            <a:picLocks noChangeAspect="1"/>
          </p:cNvPicPr>
          <p:nvPr/>
        </p:nvPicPr>
        <p:blipFill>
          <a:blip r:embed="rId2"/>
          <a:stretch>
            <a:fillRect/>
          </a:stretch>
        </p:blipFill>
        <p:spPr>
          <a:xfrm>
            <a:off x="323528" y="404664"/>
            <a:ext cx="1709936" cy="2564904"/>
          </a:xfrm>
          <a:prstGeom prst="rect">
            <a:avLst/>
          </a:prstGeom>
        </p:spPr>
      </p:pic>
    </p:spTree>
    <p:extLst>
      <p:ext uri="{BB962C8B-B14F-4D97-AF65-F5344CB8AC3E}">
        <p14:creationId xmlns:p14="http://schemas.microsoft.com/office/powerpoint/2010/main" val="25906524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AOS1 – </a:t>
            </a:r>
            <a:r>
              <a:rPr lang="fr-FR" dirty="0" err="1" smtClean="0"/>
              <a:t>Assessment</a:t>
            </a:r>
            <a:r>
              <a:rPr lang="fr-FR" dirty="0" smtClean="0"/>
              <a:t> SAT </a:t>
            </a:r>
            <a:endParaRPr lang="en-AU" dirty="0"/>
          </a:p>
        </p:txBody>
      </p:sp>
      <p:sp>
        <p:nvSpPr>
          <p:cNvPr id="3" name="ZoneTexte 2"/>
          <p:cNvSpPr txBox="1"/>
          <p:nvPr/>
        </p:nvSpPr>
        <p:spPr>
          <a:xfrm>
            <a:off x="755576" y="476672"/>
            <a:ext cx="7416824" cy="4585870"/>
          </a:xfrm>
          <a:prstGeom prst="rect">
            <a:avLst/>
          </a:prstGeom>
          <a:noFill/>
        </p:spPr>
        <p:txBody>
          <a:bodyPr wrap="square" rtlCol="0">
            <a:spAutoFit/>
          </a:bodyPr>
          <a:lstStyle/>
          <a:p>
            <a:r>
              <a:rPr lang="fr-FR" sz="2800" dirty="0" err="1" smtClean="0">
                <a:solidFill>
                  <a:schemeClr val="tx2"/>
                </a:solidFill>
              </a:rPr>
              <a:t>Text</a:t>
            </a:r>
            <a:r>
              <a:rPr lang="fr-FR" sz="2800" dirty="0" smtClean="0">
                <a:solidFill>
                  <a:schemeClr val="tx2"/>
                </a:solidFill>
              </a:rPr>
              <a:t> </a:t>
            </a:r>
            <a:r>
              <a:rPr lang="fr-FR" sz="2800" dirty="0" err="1" smtClean="0">
                <a:solidFill>
                  <a:schemeClr val="tx2"/>
                </a:solidFill>
              </a:rPr>
              <a:t>Response</a:t>
            </a:r>
            <a:r>
              <a:rPr lang="fr-FR" sz="2800" dirty="0" smtClean="0">
                <a:solidFill>
                  <a:schemeClr val="tx2"/>
                </a:solidFill>
              </a:rPr>
              <a:t> </a:t>
            </a:r>
            <a:r>
              <a:rPr lang="fr-FR" sz="2800" dirty="0" err="1" smtClean="0">
                <a:solidFill>
                  <a:schemeClr val="tx2"/>
                </a:solidFill>
              </a:rPr>
              <a:t>Essay</a:t>
            </a:r>
            <a:r>
              <a:rPr lang="fr-FR" sz="2800" dirty="0" smtClean="0">
                <a:solidFill>
                  <a:schemeClr val="tx2"/>
                </a:solidFill>
              </a:rPr>
              <a:t> – TEEL structure</a:t>
            </a:r>
          </a:p>
          <a:p>
            <a:endParaRPr lang="en-AU" sz="2400" dirty="0" smtClean="0"/>
          </a:p>
          <a:p>
            <a:r>
              <a:rPr lang="en-AU" sz="2400" dirty="0" smtClean="0"/>
              <a:t>This SAT will assess an essay form which you have been learning to write for some time now. Throughout Year 11, you will perfect your techniques to form a contention in response to a prompt, set up a four-paragraph structure and use evidence from the text as a basis for your analysis of the authorial intention, views &amp; values, themes &amp; ideas, structure and characterisation of the text. Obviously, since this is a film text, you will also need to analyse visual &amp; audible elements.</a:t>
            </a:r>
            <a:endParaRPr lang="en-AU" sz="2400" dirty="0"/>
          </a:p>
        </p:txBody>
      </p:sp>
    </p:spTree>
    <p:extLst>
      <p:ext uri="{BB962C8B-B14F-4D97-AF65-F5344CB8AC3E}">
        <p14:creationId xmlns:p14="http://schemas.microsoft.com/office/powerpoint/2010/main" val="334272200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3908</TotalTime>
  <Words>1302</Words>
  <Application>Microsoft Macintosh PowerPoint</Application>
  <PresentationFormat>On-screen Show (4:3)</PresentationFormat>
  <Paragraphs>94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Élémentaire</vt:lpstr>
      <vt:lpstr>Unit 1 &amp; 2  English Transition 2015-16</vt:lpstr>
      <vt:lpstr>Contents</vt:lpstr>
      <vt:lpstr>Course Layout</vt:lpstr>
      <vt:lpstr>Assessment overview</vt:lpstr>
      <vt:lpstr>Works Under Study</vt:lpstr>
      <vt:lpstr>UNIT 1</vt:lpstr>
      <vt:lpstr>AOS1 – Reading &amp; Creating – Single Text Response</vt:lpstr>
      <vt:lpstr>Gattaca – Andrew Niccol dir</vt:lpstr>
      <vt:lpstr>AOS1 – Assessment SAT </vt:lpstr>
      <vt:lpstr>AOS1 – Reading &amp; Creating – Creative Response</vt:lpstr>
      <vt:lpstr>Frankenstein – Mary Shelley</vt:lpstr>
      <vt:lpstr>AOS1 – Assessment SAT </vt:lpstr>
      <vt:lpstr>AOS2 – Analysing &amp; Presenting Argument</vt:lpstr>
      <vt:lpstr>AOS2 – Assessment SAT - Oral </vt:lpstr>
      <vt:lpstr>AOS2 – Assessment SAT – Single Language Analysis</vt:lpstr>
      <vt:lpstr>UNIT 2</vt:lpstr>
      <vt:lpstr>A Year of Wonders – Geraldine Brooks</vt:lpstr>
      <vt:lpstr>The Crucible – Arthur Miller</vt:lpstr>
      <vt:lpstr>AOS1 – Assessment SAT Comparative Text Response </vt:lpstr>
      <vt:lpstr>AOS2 – Assessment SAT – Comparative Language Analysis</vt:lpstr>
      <vt:lpstr>Examinations</vt:lpstr>
      <vt:lpstr>Final Advice for Success I</vt:lpstr>
      <vt:lpstr>Final Advice for Success II</vt:lpstr>
      <vt:lpstr>Have a fantastic Year 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&amp; 4 Literature Kickstart</dc:title>
  <dc:creator>Fournier</dc:creator>
  <cp:lastModifiedBy>Helpdesk</cp:lastModifiedBy>
  <cp:revision>96</cp:revision>
  <dcterms:created xsi:type="dcterms:W3CDTF">2013-11-16T05:35:04Z</dcterms:created>
  <dcterms:modified xsi:type="dcterms:W3CDTF">2016-02-07T22:50:51Z</dcterms:modified>
</cp:coreProperties>
</file>